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48" r:id="rId2"/>
    <p:sldId id="327" r:id="rId3"/>
    <p:sldId id="349" r:id="rId4"/>
    <p:sldId id="351" r:id="rId5"/>
    <p:sldId id="353" r:id="rId6"/>
    <p:sldId id="355" r:id="rId7"/>
    <p:sldId id="360" r:id="rId8"/>
    <p:sldId id="356" r:id="rId9"/>
    <p:sldId id="358" r:id="rId10"/>
    <p:sldId id="359" r:id="rId11"/>
    <p:sldId id="354" r:id="rId12"/>
    <p:sldId id="357" r:id="rId13"/>
    <p:sldId id="347" r:id="rId14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A17"/>
    <a:srgbClr val="5E5143"/>
    <a:srgbClr val="ED510D"/>
    <a:srgbClr val="DE4700"/>
    <a:srgbClr val="0393CA"/>
    <a:srgbClr val="0285C2"/>
    <a:srgbClr val="F27016"/>
    <a:srgbClr val="0284C2"/>
    <a:srgbClr val="EE5810"/>
    <a:srgbClr val="FDBB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Gaya Medium 2 - Akse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Tanpa Gaya, Kisi Tabel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Gaya Medium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E3FDE45-AF77-4B5C-9715-49D594BDF05E}" styleName="Gaya Terang 1 - Aksen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00" autoAdjust="0"/>
    <p:restoredTop sz="94799" autoAdjust="0"/>
  </p:normalViewPr>
  <p:slideViewPr>
    <p:cSldViewPr snapToGrid="0">
      <p:cViewPr>
        <p:scale>
          <a:sx n="75" d="100"/>
          <a:sy n="75" d="100"/>
        </p:scale>
        <p:origin x="54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Hea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Tampungan Tanggal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494CB0-1A01-431E-80BE-405C9159BFCA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4" name="Tampungan Gambar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Tampungan Catatan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6" name="Tampungan Ka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Tampungan Nomor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7F6EC2-3FC0-48B3-A422-A938F87522C3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42511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68200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662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50966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91832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0068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9877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9547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049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7959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7518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38893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694F7-8DC5-43D0-9783-B62CECD3A481}" type="datetimeFigureOut">
              <a:rPr lang="id-ID" smtClean="0"/>
              <a:t>01/09/2020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3823B-E638-4298-88FE-FE8AAE438F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77947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9.png"/><Relationship Id="rId7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0.png"/><Relationship Id="rId4" Type="http://schemas.microsoft.com/office/2007/relationships/hdphoto" Target="../media/hdphoto2.wdp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127"/>
          <a:stretch/>
        </p:blipFill>
        <p:spPr>
          <a:xfrm>
            <a:off x="0" y="-1"/>
            <a:ext cx="12192000" cy="70892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8923"/>
            <a:ext cx="12192000" cy="5627343"/>
          </a:xfrm>
          <a:prstGeom prst="rect">
            <a:avLst/>
          </a:prstGeom>
        </p:spPr>
      </p:pic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2464304" y="2938460"/>
            <a:ext cx="6958457" cy="981075"/>
          </a:xfrm>
        </p:spPr>
        <p:txBody>
          <a:bodyPr>
            <a:noAutofit/>
          </a:bodyPr>
          <a:lstStyle/>
          <a:p>
            <a:pPr algn="ctr"/>
            <a:r>
              <a:rPr lang="id-ID" altLang="en-US" sz="2400" b="1" dirty="0" smtClean="0"/>
              <a:t>Konfigurasi Local to Public like ngrok dengan AWS Virtual Host Server</a:t>
            </a:r>
            <a:endParaRPr lang="en-US" altLang="en-US" sz="2400" b="1" dirty="0"/>
          </a:p>
        </p:txBody>
      </p:sp>
      <p:sp>
        <p:nvSpPr>
          <p:cNvPr id="19" name="Rectangle 2"/>
          <p:cNvSpPr txBox="1">
            <a:spLocks noChangeArrowheads="1"/>
          </p:cNvSpPr>
          <p:nvPr/>
        </p:nvSpPr>
        <p:spPr>
          <a:xfrm>
            <a:off x="2043053" y="4158150"/>
            <a:ext cx="7800957" cy="19909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altLang="en-US" sz="1800" b="1" dirty="0"/>
              <a:t>My </a:t>
            </a:r>
            <a:r>
              <a:rPr lang="id-ID" altLang="en-US" sz="1800" b="1" dirty="0" smtClean="0"/>
              <a:t>Team &amp; I</a:t>
            </a:r>
            <a:r>
              <a:rPr lang="en-US" altLang="en-US" sz="1800" b="1" dirty="0" smtClean="0"/>
              <a:t>: </a:t>
            </a:r>
            <a:endParaRPr lang="id-ID" altLang="en-US" sz="1800" b="1" dirty="0" smtClean="0"/>
          </a:p>
          <a:p>
            <a:pPr algn="ctr"/>
            <a:r>
              <a:rPr lang="en-US" altLang="en-US" sz="1800" b="1" dirty="0" smtClean="0"/>
              <a:t>Imam Cholissodin</a:t>
            </a:r>
            <a:r>
              <a:rPr lang="id-ID" altLang="en-US" sz="1800" b="1" dirty="0" smtClean="0"/>
              <a:t> S.Si., M.Kom</a:t>
            </a:r>
          </a:p>
          <a:p>
            <a:pPr algn="ctr"/>
            <a:r>
              <a:rPr lang="en-US" altLang="en-US" sz="1800" b="1" dirty="0" smtClean="0"/>
              <a:t>Ir</a:t>
            </a:r>
            <a:r>
              <a:rPr lang="en-US" altLang="en-US" sz="1800" b="1" dirty="0"/>
              <a:t>. </a:t>
            </a:r>
            <a:r>
              <a:rPr lang="en-US" altLang="en-US" sz="1800" b="1" dirty="0" err="1"/>
              <a:t>Sutrisno</a:t>
            </a:r>
            <a:r>
              <a:rPr lang="en-US" altLang="en-US" sz="1800" b="1" dirty="0"/>
              <a:t>, </a:t>
            </a:r>
            <a:r>
              <a:rPr lang="en-US" altLang="en-US" sz="1800" b="1" dirty="0" smtClean="0"/>
              <a:t>M.T</a:t>
            </a:r>
            <a:r>
              <a:rPr lang="id-ID" altLang="en-US" sz="1800" b="1" dirty="0" smtClean="0"/>
              <a:t>.</a:t>
            </a:r>
          </a:p>
          <a:p>
            <a:pPr algn="ctr"/>
            <a:r>
              <a:rPr lang="en-US" altLang="en-US" sz="1800" b="1" dirty="0" err="1" smtClean="0"/>
              <a:t>Nurudin</a:t>
            </a:r>
            <a:r>
              <a:rPr lang="en-US" altLang="en-US" sz="1800" b="1" dirty="0" smtClean="0"/>
              <a:t> </a:t>
            </a:r>
            <a:r>
              <a:rPr lang="en-US" altLang="en-US" sz="1800" b="1" dirty="0" err="1"/>
              <a:t>Santoso</a:t>
            </a:r>
            <a:r>
              <a:rPr lang="en-US" altLang="en-US" sz="1800" b="1" dirty="0"/>
              <a:t>, S.T., </a:t>
            </a:r>
            <a:r>
              <a:rPr lang="en-US" altLang="en-US" sz="1800" b="1" dirty="0" smtClean="0"/>
              <a:t>M.T</a:t>
            </a:r>
            <a:r>
              <a:rPr lang="id-ID" altLang="en-US" sz="1800" b="1" dirty="0" smtClean="0"/>
              <a:t>.</a:t>
            </a:r>
          </a:p>
          <a:p>
            <a:pPr algn="ctr"/>
            <a:r>
              <a:rPr lang="en-US" altLang="en-US" sz="1800" b="1" dirty="0" err="1"/>
              <a:t>Arief</a:t>
            </a:r>
            <a:r>
              <a:rPr lang="en-US" altLang="en-US" sz="1800" b="1" dirty="0"/>
              <a:t> Andy </a:t>
            </a:r>
            <a:r>
              <a:rPr lang="en-US" altLang="en-US" sz="1800" b="1" dirty="0" err="1" smtClean="0"/>
              <a:t>Soebroto</a:t>
            </a:r>
            <a:r>
              <a:rPr lang="id-ID" altLang="en-US" sz="1800" b="1" dirty="0" smtClean="0"/>
              <a:t>, </a:t>
            </a:r>
            <a:r>
              <a:rPr lang="en-US" altLang="en-US" sz="1800" b="1" dirty="0" smtClean="0"/>
              <a:t>S.T</a:t>
            </a:r>
            <a:r>
              <a:rPr lang="en-US" altLang="en-US" sz="1800" b="1" dirty="0"/>
              <a:t>., </a:t>
            </a:r>
            <a:r>
              <a:rPr lang="en-US" altLang="en-US" sz="1800" b="1" dirty="0" smtClean="0"/>
              <a:t>M.</a:t>
            </a:r>
            <a:r>
              <a:rPr lang="id-ID" altLang="en-US" sz="1800" b="1" dirty="0" smtClean="0"/>
              <a:t>Kom.</a:t>
            </a:r>
            <a:endParaRPr lang="id-ID" altLang="en-US" sz="1800" b="1" dirty="0"/>
          </a:p>
          <a:p>
            <a:pPr algn="ctr"/>
            <a:r>
              <a:rPr lang="en-US" altLang="en-US" sz="1800" b="1" dirty="0" err="1" smtClean="0"/>
              <a:t>Nurul</a:t>
            </a:r>
            <a:r>
              <a:rPr lang="en-US" altLang="en-US" sz="1800" b="1" dirty="0" smtClean="0"/>
              <a:t> </a:t>
            </a:r>
            <a:r>
              <a:rPr lang="en-US" altLang="en-US" sz="1800" b="1" dirty="0" err="1" smtClean="0"/>
              <a:t>Hidayat</a:t>
            </a:r>
            <a:r>
              <a:rPr lang="id-ID" altLang="en-US" sz="1800" b="1" dirty="0" smtClean="0"/>
              <a:t>, </a:t>
            </a:r>
            <a:r>
              <a:rPr lang="id-ID" altLang="en-US" sz="1800" b="1" dirty="0"/>
              <a:t>S.Pd., M.Sc. </a:t>
            </a:r>
          </a:p>
          <a:p>
            <a:pPr algn="ctr"/>
            <a:r>
              <a:rPr lang="en-US" altLang="en-US" sz="1800" b="1" dirty="0" smtClean="0"/>
              <a:t>Prof</a:t>
            </a:r>
            <a:r>
              <a:rPr lang="en-US" altLang="en-US" sz="1800" b="1" dirty="0"/>
              <a:t>. Dr. </a:t>
            </a:r>
            <a:r>
              <a:rPr lang="en-US" altLang="en-US" sz="1800" b="1" dirty="0" err="1"/>
              <a:t>Nurul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Taufiqu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Rochman</a:t>
            </a:r>
            <a:r>
              <a:rPr lang="en-US" altLang="en-US" sz="1800" b="1" dirty="0"/>
              <a:t>, </a:t>
            </a:r>
            <a:r>
              <a:rPr lang="en-US" altLang="en-US" sz="1800" b="1" dirty="0" err="1"/>
              <a:t>M.Eng</a:t>
            </a:r>
            <a:endParaRPr lang="en-US" altLang="en-US" sz="1800" b="1" dirty="0"/>
          </a:p>
          <a:p>
            <a:pPr algn="ctr"/>
            <a:endParaRPr lang="en-US" altLang="en-US" sz="18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844" r="91628"/>
          <a:stretch/>
        </p:blipFill>
        <p:spPr>
          <a:xfrm>
            <a:off x="0" y="5327441"/>
            <a:ext cx="1190172" cy="15305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761" y="13034"/>
            <a:ext cx="2470985" cy="54996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6336268"/>
            <a:ext cx="12192000" cy="521732"/>
          </a:xfrm>
          <a:custGeom>
            <a:avLst/>
            <a:gdLst>
              <a:gd name="connsiteX0" fmla="*/ 0 w 9467850"/>
              <a:gd name="connsiteY0" fmla="*/ 0 h 952500"/>
              <a:gd name="connsiteX1" fmla="*/ 9467850 w 9467850"/>
              <a:gd name="connsiteY1" fmla="*/ 0 h 952500"/>
              <a:gd name="connsiteX2" fmla="*/ 9467850 w 9467850"/>
              <a:gd name="connsiteY2" fmla="*/ 952500 h 952500"/>
              <a:gd name="connsiteX3" fmla="*/ 0 w 9467850"/>
              <a:gd name="connsiteY3" fmla="*/ 952500 h 952500"/>
              <a:gd name="connsiteX4" fmla="*/ 0 w 9467850"/>
              <a:gd name="connsiteY4" fmla="*/ 0 h 952500"/>
              <a:gd name="connsiteX0" fmla="*/ 914400 w 9467850"/>
              <a:gd name="connsiteY0" fmla="*/ 0 h 952500"/>
              <a:gd name="connsiteX1" fmla="*/ 9467850 w 9467850"/>
              <a:gd name="connsiteY1" fmla="*/ 0 h 952500"/>
              <a:gd name="connsiteX2" fmla="*/ 9467850 w 9467850"/>
              <a:gd name="connsiteY2" fmla="*/ 952500 h 952500"/>
              <a:gd name="connsiteX3" fmla="*/ 0 w 9467850"/>
              <a:gd name="connsiteY3" fmla="*/ 952500 h 952500"/>
              <a:gd name="connsiteX4" fmla="*/ 914400 w 9467850"/>
              <a:gd name="connsiteY4" fmla="*/ 0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67850" h="952500">
                <a:moveTo>
                  <a:pt x="914400" y="0"/>
                </a:moveTo>
                <a:lnTo>
                  <a:pt x="9467850" y="0"/>
                </a:lnTo>
                <a:lnTo>
                  <a:pt x="9467850" y="952500"/>
                </a:lnTo>
                <a:lnTo>
                  <a:pt x="0" y="952500"/>
                </a:lnTo>
                <a:lnTo>
                  <a:pt x="914400" y="0"/>
                </a:lnTo>
                <a:close/>
              </a:path>
            </a:pathLst>
          </a:custGeom>
          <a:gradFill flip="none" rotWithShape="1">
            <a:gsLst>
              <a:gs pos="0">
                <a:srgbClr val="0284C2">
                  <a:shade val="30000"/>
                  <a:satMod val="115000"/>
                </a:srgbClr>
              </a:gs>
              <a:gs pos="50000">
                <a:srgbClr val="0284C2">
                  <a:shade val="67500"/>
                  <a:satMod val="115000"/>
                </a:srgbClr>
              </a:gs>
              <a:gs pos="100000">
                <a:srgbClr val="0284C2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5065017" y="6424136"/>
            <a:ext cx="7019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By: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Imam Cholissodin</a:t>
            </a:r>
            <a:r>
              <a:rPr lang="id-ID" b="1" dirty="0">
                <a:solidFill>
                  <a:schemeClr val="bg1"/>
                </a:solidFill>
              </a:rPr>
              <a:t> | </a:t>
            </a:r>
            <a:r>
              <a:rPr lang="id-ID" b="1" dirty="0" smtClean="0">
                <a:solidFill>
                  <a:schemeClr val="bg1"/>
                </a:solidFill>
              </a:rPr>
              <a:t>Faculty Of Computer Science (a.k.a </a:t>
            </a:r>
            <a:r>
              <a:rPr lang="en-US" b="1" dirty="0" smtClean="0">
                <a:solidFill>
                  <a:schemeClr val="bg1"/>
                </a:solidFill>
              </a:rPr>
              <a:t>F</a:t>
            </a:r>
            <a:r>
              <a:rPr lang="id-ID" b="1" dirty="0" smtClean="0">
                <a:solidFill>
                  <a:schemeClr val="bg1"/>
                </a:solidFill>
              </a:rPr>
              <a:t>ILKOM),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UB</a:t>
            </a:r>
            <a:endParaRPr lang="id-ID" b="1" dirty="0">
              <a:solidFill>
                <a:schemeClr val="bg1"/>
              </a:solidFill>
            </a:endParaRPr>
          </a:p>
        </p:txBody>
      </p:sp>
      <p:sp>
        <p:nvSpPr>
          <p:cNvPr id="12" name="Rectangle 6"/>
          <p:cNvSpPr/>
          <p:nvPr/>
        </p:nvSpPr>
        <p:spPr>
          <a:xfrm flipH="1">
            <a:off x="-2" y="-4"/>
            <a:ext cx="8824687" cy="521732"/>
          </a:xfrm>
          <a:custGeom>
            <a:avLst/>
            <a:gdLst>
              <a:gd name="connsiteX0" fmla="*/ 0 w 9467850"/>
              <a:gd name="connsiteY0" fmla="*/ 0 h 952500"/>
              <a:gd name="connsiteX1" fmla="*/ 9467850 w 9467850"/>
              <a:gd name="connsiteY1" fmla="*/ 0 h 952500"/>
              <a:gd name="connsiteX2" fmla="*/ 9467850 w 9467850"/>
              <a:gd name="connsiteY2" fmla="*/ 952500 h 952500"/>
              <a:gd name="connsiteX3" fmla="*/ 0 w 9467850"/>
              <a:gd name="connsiteY3" fmla="*/ 952500 h 952500"/>
              <a:gd name="connsiteX4" fmla="*/ 0 w 9467850"/>
              <a:gd name="connsiteY4" fmla="*/ 0 h 952500"/>
              <a:gd name="connsiteX0" fmla="*/ 914400 w 9467850"/>
              <a:gd name="connsiteY0" fmla="*/ 0 h 952500"/>
              <a:gd name="connsiteX1" fmla="*/ 9467850 w 9467850"/>
              <a:gd name="connsiteY1" fmla="*/ 0 h 952500"/>
              <a:gd name="connsiteX2" fmla="*/ 9467850 w 9467850"/>
              <a:gd name="connsiteY2" fmla="*/ 952500 h 952500"/>
              <a:gd name="connsiteX3" fmla="*/ 0 w 9467850"/>
              <a:gd name="connsiteY3" fmla="*/ 952500 h 952500"/>
              <a:gd name="connsiteX4" fmla="*/ 914400 w 9467850"/>
              <a:gd name="connsiteY4" fmla="*/ 0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67850" h="952500">
                <a:moveTo>
                  <a:pt x="914400" y="0"/>
                </a:moveTo>
                <a:lnTo>
                  <a:pt x="9467850" y="0"/>
                </a:lnTo>
                <a:lnTo>
                  <a:pt x="9467850" y="952500"/>
                </a:lnTo>
                <a:lnTo>
                  <a:pt x="0" y="952500"/>
                </a:lnTo>
                <a:lnTo>
                  <a:pt x="914400" y="0"/>
                </a:lnTo>
                <a:close/>
              </a:path>
            </a:pathLst>
          </a:custGeom>
          <a:gradFill flip="none" rotWithShape="1">
            <a:gsLst>
              <a:gs pos="0">
                <a:srgbClr val="0284C2">
                  <a:shade val="30000"/>
                  <a:satMod val="115000"/>
                </a:srgbClr>
              </a:gs>
              <a:gs pos="50000">
                <a:srgbClr val="0284C2">
                  <a:shade val="67500"/>
                  <a:satMod val="115000"/>
                </a:srgbClr>
              </a:gs>
              <a:gs pos="100000">
                <a:srgbClr val="0284C2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55266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 30"/>
          <p:cNvSpPr/>
          <p:nvPr/>
        </p:nvSpPr>
        <p:spPr>
          <a:xfrm>
            <a:off x="0" y="-1570"/>
            <a:ext cx="12192000" cy="6858000"/>
          </a:xfrm>
          <a:prstGeom prst="rect">
            <a:avLst/>
          </a:prstGeom>
          <a:solidFill>
            <a:schemeClr val="tx1">
              <a:alpha val="8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447317" y="6384267"/>
            <a:ext cx="7634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SSMART 2020, LPPM UB</a:t>
            </a:r>
            <a:b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By: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Imam Cholissodin</a:t>
            </a:r>
            <a:r>
              <a:rPr lang="id-ID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|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Faculty Of Computer Science (</a:t>
            </a:r>
            <a:r>
              <a:rPr lang="en-US" sz="1200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a.k.a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FILKOM), UB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294" y="220317"/>
            <a:ext cx="2470985" cy="549966"/>
          </a:xfrm>
          <a:prstGeom prst="rect">
            <a:avLst/>
          </a:prstGeom>
        </p:spPr>
      </p:pic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8" y="82588"/>
            <a:ext cx="8515794" cy="981075"/>
          </a:xfrm>
        </p:spPr>
        <p:txBody>
          <a:bodyPr>
            <a:normAutofit fontScale="90000"/>
          </a:bodyPr>
          <a:lstStyle/>
          <a:p>
            <a:r>
              <a:rPr lang="id-ID" altLang="en-US" b="1" dirty="0" smtClean="0">
                <a:solidFill>
                  <a:schemeClr val="bg1"/>
                </a:solidFill>
              </a:rPr>
              <a:t>Konfigurasi </a:t>
            </a:r>
            <a:r>
              <a:rPr lang="id-ID" altLang="en-US" b="1" dirty="0" smtClean="0">
                <a:solidFill>
                  <a:schemeClr val="bg1"/>
                </a:solidFill>
              </a:rPr>
              <a:t>SSH Colab using Reverse (3)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 flipH="1">
            <a:off x="438150" y="893653"/>
            <a:ext cx="3296096" cy="46147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9550" h="990600">
                <a:moveTo>
                  <a:pt x="1066800" y="0"/>
                </a:moveTo>
                <a:lnTo>
                  <a:pt x="4019550" y="0"/>
                </a:lnTo>
                <a:lnTo>
                  <a:pt x="4019550" y="990600"/>
                </a:lnTo>
                <a:lnTo>
                  <a:pt x="0" y="990600"/>
                </a:lnTo>
                <a:lnTo>
                  <a:pt x="1066800" y="0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28" name="Rectangle 3">
            <a:extLst>
              <a:ext uri="{FF2B5EF4-FFF2-40B4-BE49-F238E27FC236}">
                <a16:creationId xmlns:a16="http://schemas.microsoft.com/office/drawing/2014/main" xmlns="" id="{8C94F085-F05C-4C05-AA8E-F97AF4907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723" y="1191170"/>
            <a:ext cx="11460213" cy="506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id-ID" sz="1800" kern="0" noProof="0" dirty="0" smtClean="0">
                <a:solidFill>
                  <a:schemeClr val="bg1"/>
                </a:solidFill>
                <a:latin typeface="Arial"/>
                <a:cs typeface="Arial"/>
              </a:rPr>
              <a:t>Lalu, dari Google Colab, jalankan perintah berikut</a:t>
            </a:r>
          </a:p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endParaRPr lang="id-ID" sz="1800" kern="0" dirty="0">
              <a:solidFill>
                <a:schemeClr val="bg1"/>
              </a:solidFill>
              <a:latin typeface="Arial"/>
              <a:cs typeface="Arial"/>
            </a:endParaRPr>
          </a:p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endParaRPr lang="id-ID" sz="1800" kern="0" noProof="0" dirty="0" smtClean="0">
              <a:solidFill>
                <a:schemeClr val="bg1"/>
              </a:solidFill>
              <a:latin typeface="Arial"/>
              <a:cs typeface="Arial"/>
            </a:endParaRPr>
          </a:p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endParaRPr lang="id-ID" sz="1800" kern="0" dirty="0">
              <a:solidFill>
                <a:schemeClr val="bg1"/>
              </a:solidFill>
              <a:latin typeface="Arial"/>
              <a:cs typeface="Arial"/>
            </a:endParaRPr>
          </a:p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endParaRPr lang="id-ID" sz="1800" kern="0" noProof="0" dirty="0" smtClean="0">
              <a:solidFill>
                <a:schemeClr val="bg1"/>
              </a:solidFill>
              <a:latin typeface="Arial"/>
              <a:cs typeface="Arial"/>
            </a:endParaRPr>
          </a:p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id-ID" sz="1800" kern="0" dirty="0">
                <a:solidFill>
                  <a:schemeClr val="bg1"/>
                </a:solidFill>
                <a:latin typeface="Arial"/>
                <a:cs typeface="Arial"/>
              </a:rPr>
              <a:t>Lalu copykan hasil keluaran “Out” diatas </a:t>
            </a:r>
            <a:r>
              <a:rPr lang="id-ID" sz="1800" kern="0" dirty="0" smtClean="0">
                <a:solidFill>
                  <a:schemeClr val="bg1"/>
                </a:solidFill>
                <a:latin typeface="Arial"/>
                <a:cs typeface="Arial"/>
              </a:rPr>
              <a:t>letakkan setelah echo ”</a:t>
            </a:r>
            <a:r>
              <a:rPr lang="id-ID" sz="1800" kern="0" dirty="0" smtClean="0">
                <a:solidFill>
                  <a:srgbClr val="00B050"/>
                </a:solidFill>
                <a:latin typeface="Arial"/>
                <a:cs typeface="Arial"/>
              </a:rPr>
              <a:t>....</a:t>
            </a:r>
            <a:r>
              <a:rPr lang="id-ID" sz="1800" kern="0" dirty="0" smtClean="0">
                <a:solidFill>
                  <a:schemeClr val="bg1"/>
                </a:solidFill>
                <a:latin typeface="Arial"/>
                <a:cs typeface="Arial"/>
              </a:rPr>
              <a:t>”, ke </a:t>
            </a:r>
            <a:r>
              <a:rPr lang="id-ID" sz="1800" kern="0" dirty="0">
                <a:solidFill>
                  <a:schemeClr val="bg1"/>
                </a:solidFill>
                <a:latin typeface="Arial"/>
                <a:cs typeface="Arial"/>
              </a:rPr>
              <a:t>AWS </a:t>
            </a:r>
            <a:r>
              <a:rPr lang="id-ID" sz="1800" kern="0" dirty="0" smtClean="0">
                <a:solidFill>
                  <a:schemeClr val="bg1"/>
                </a:solidFill>
                <a:latin typeface="Arial"/>
                <a:cs typeface="Arial"/>
              </a:rPr>
              <a:t>Anda pada “</a:t>
            </a:r>
            <a:r>
              <a:rPr lang="id-ID" sz="1800" dirty="0" smtClean="0">
                <a:solidFill>
                  <a:srgbClr val="D4D4D4"/>
                </a:solidFill>
                <a:latin typeface="Courier New" panose="02070309020205020404" pitchFamily="49" charset="0"/>
              </a:rPr>
              <a:t>/</a:t>
            </a:r>
            <a:r>
              <a:rPr lang="id-ID" sz="1800" dirty="0">
                <a:solidFill>
                  <a:srgbClr val="D4D4D4"/>
                </a:solidFill>
                <a:latin typeface="Courier New" panose="02070309020205020404" pitchFamily="49" charset="0"/>
              </a:rPr>
              <a:t>home/ubuntu/.</a:t>
            </a:r>
            <a:r>
              <a:rPr lang="id-ID" sz="1800" dirty="0" smtClean="0">
                <a:solidFill>
                  <a:srgbClr val="D4D4D4"/>
                </a:solidFill>
                <a:latin typeface="Courier New" panose="02070309020205020404" pitchFamily="49" charset="0"/>
              </a:rPr>
              <a:t>ssh/known_hosts</a:t>
            </a:r>
            <a:r>
              <a:rPr lang="id-ID" sz="1800" kern="0" dirty="0" smtClean="0">
                <a:solidFill>
                  <a:schemeClr val="bg1"/>
                </a:solidFill>
                <a:latin typeface="Arial"/>
                <a:cs typeface="Arial"/>
              </a:rPr>
              <a:t>”, dengan cara ketikkan </a:t>
            </a:r>
            <a:endParaRPr lang="id-ID" sz="1800" kern="0" noProof="0" dirty="0" smtClean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18850" y="1605725"/>
            <a:ext cx="10993572" cy="400110"/>
          </a:xfrm>
          <a:prstGeom prst="rect">
            <a:avLst/>
          </a:prstGeom>
          <a:ln>
            <a:solidFill>
              <a:schemeClr val="bg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id-ID" sz="2000" dirty="0">
                <a:solidFill>
                  <a:schemeClr val="bg1"/>
                </a:solidFill>
              </a:rPr>
              <a:t>!cat ~/.ssh/known_hosts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18850" y="2454070"/>
            <a:ext cx="10993572" cy="276999"/>
          </a:xfrm>
          <a:prstGeom prst="rect">
            <a:avLst/>
          </a:prstGeom>
          <a:ln>
            <a:solidFill>
              <a:schemeClr val="bg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id-ID" sz="600" dirty="0">
                <a:solidFill>
                  <a:srgbClr val="00B050"/>
                </a:solidFill>
                <a:latin typeface="Courier New" panose="02070309020205020404" pitchFamily="49" charset="0"/>
              </a:rPr>
              <a:t>|1|zSjbr9ElfnpW+FWtkYXo9Isx8Jw=|II6floCvS/lFPJOE2hPo4/5YiDg= ecdsa-sha2-nistp256 AAAAE2VjZHNhLXNoYTItbmlzdHAyNTYAAAAIbmlzdHAyNTYAAABBBFobzZ9dIDTQgC3rqVLDQ0VtlYjEvH+ecbIYIiazN3fTDbF3T6QSF9mpcozWfUP5Z0f+K0/PcJIpgvDuYEzHOjw=</a:t>
            </a:r>
          </a:p>
          <a:p>
            <a:r>
              <a:rPr lang="id-ID" sz="600" dirty="0">
                <a:solidFill>
                  <a:srgbClr val="00B050"/>
                </a:solidFill>
                <a:latin typeface="Courier New" panose="02070309020205020404" pitchFamily="49" charset="0"/>
              </a:rPr>
              <a:t>|1|JFatqE9kwxnBMy3b6az+hcEkijg=|qNgpcSGFKOPlF8dAJqrPulzxcUI= ecdsa-sha2-nistp256 AAAAE2VjZHNhLXNoYTItbmlzdHAyNTYAAAAIbmlzdHAyNTYAAABBBFobzZ9dIDTQgC3rqVLDQ0VtlYjEvH+ecbIYIiazN3fTDbF3T6QSF9mpcozWfUP5Z0f+K0/PcJIpgvDuYEzHOjw=</a:t>
            </a:r>
            <a:endParaRPr lang="id-ID" sz="600" dirty="0">
              <a:solidFill>
                <a:srgbClr val="00B05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7252" y="2136237"/>
            <a:ext cx="6206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kern="0" dirty="0" smtClean="0">
                <a:solidFill>
                  <a:schemeClr val="bg1"/>
                </a:solidFill>
                <a:latin typeface="Arial"/>
                <a:cs typeface="Arial"/>
              </a:rPr>
              <a:t>Out:</a:t>
            </a:r>
            <a:endParaRPr lang="id-ID" dirty="0"/>
          </a:p>
        </p:txBody>
      </p:sp>
      <p:sp>
        <p:nvSpPr>
          <p:cNvPr id="7" name="Rectangle 6"/>
          <p:cNvSpPr/>
          <p:nvPr/>
        </p:nvSpPr>
        <p:spPr>
          <a:xfrm>
            <a:off x="818850" y="3476651"/>
            <a:ext cx="10993571" cy="461665"/>
          </a:xfrm>
          <a:prstGeom prst="rect">
            <a:avLst/>
          </a:prstGeom>
          <a:ln>
            <a:solidFill>
              <a:schemeClr val="bg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id-ID" sz="1200" dirty="0">
                <a:solidFill>
                  <a:schemeClr val="bg1"/>
                </a:solidFill>
              </a:rPr>
              <a:t>ubuntu@ip-172-31-88-209:~$ echo "</a:t>
            </a:r>
            <a:r>
              <a:rPr lang="id-ID" sz="600" dirty="0">
                <a:solidFill>
                  <a:srgbClr val="00B050"/>
                </a:solidFill>
              </a:rPr>
              <a:t>|1|zSjbr9ElfnpW+FWtkYXo9Isx8Jw=|II6floCvS/lFPJOE2hPo4/5YiDg= ecdsa-sha2-nistp256 AAAAE2VjZHNhLXNoYTItbmlzdHAyNTYAAAAIbmlzdHAyNTYAAABBBFobzZ9dIDTQgC3rqVLDQ0VtlYjEvH+ecbIYIiazN3fTDbF3T6QSF9mpcozWfUP5Z0f+K0/PcJIpgvDuYEzHOjw=</a:t>
            </a:r>
          </a:p>
          <a:p>
            <a:r>
              <a:rPr lang="id-ID" sz="600" dirty="0">
                <a:solidFill>
                  <a:srgbClr val="00B050"/>
                </a:solidFill>
              </a:rPr>
              <a:t>&gt; |1|JFatqE9kwxnBMy3b6az+hcEkijg=|qNgpcSGFKOPlF8dAJqrPulzxcUI= ecdsa-sha2-nistp256 AAAAE2VjZHNhLXNoYTItbmlzdHAyNTYAAAAIbmlzdHAyNTYAAABBBFobzZ9dIDTQgC3rqVLDQ0VtlYjEvH+ecbIYIiazN3fTDbF3T6QSF9mpcozWfUP5Z0f+K0/PcJIpgvDuYEzHOjw=</a:t>
            </a:r>
            <a:r>
              <a:rPr lang="id-ID" sz="1200" dirty="0">
                <a:solidFill>
                  <a:schemeClr val="bg1"/>
                </a:solidFill>
              </a:rPr>
              <a:t>" &gt;&gt; ~/.ssh/known_hosts</a:t>
            </a:r>
          </a:p>
        </p:txBody>
      </p:sp>
    </p:spTree>
    <p:extLst>
      <p:ext uri="{BB962C8B-B14F-4D97-AF65-F5344CB8AC3E}">
        <p14:creationId xmlns:p14="http://schemas.microsoft.com/office/powerpoint/2010/main" val="2828562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 30"/>
          <p:cNvSpPr/>
          <p:nvPr/>
        </p:nvSpPr>
        <p:spPr>
          <a:xfrm>
            <a:off x="0" y="-1570"/>
            <a:ext cx="12192000" cy="6858000"/>
          </a:xfrm>
          <a:prstGeom prst="rect">
            <a:avLst/>
          </a:prstGeom>
          <a:solidFill>
            <a:schemeClr val="tx1">
              <a:alpha val="8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447317" y="6384267"/>
            <a:ext cx="7634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SSMART 2020, LPPM UB</a:t>
            </a:r>
            <a:b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By: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Imam Cholissodin</a:t>
            </a:r>
            <a:r>
              <a:rPr lang="id-ID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|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Faculty Of Computer Science (</a:t>
            </a:r>
            <a:r>
              <a:rPr lang="en-US" sz="1200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a.k.a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FILKOM), UB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294" y="220317"/>
            <a:ext cx="2470985" cy="549966"/>
          </a:xfrm>
          <a:prstGeom prst="rect">
            <a:avLst/>
          </a:prstGeom>
        </p:spPr>
      </p:pic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8" y="82588"/>
            <a:ext cx="8515794" cy="981075"/>
          </a:xfrm>
        </p:spPr>
        <p:txBody>
          <a:bodyPr>
            <a:normAutofit fontScale="90000"/>
          </a:bodyPr>
          <a:lstStyle/>
          <a:p>
            <a:r>
              <a:rPr lang="id-ID" altLang="en-US" b="1" dirty="0">
                <a:solidFill>
                  <a:schemeClr val="bg1"/>
                </a:solidFill>
              </a:rPr>
              <a:t>Konfigurasi SSH Colab using Reverse </a:t>
            </a:r>
            <a:r>
              <a:rPr lang="id-ID" altLang="en-US" b="1" dirty="0" smtClean="0">
                <a:solidFill>
                  <a:schemeClr val="bg1"/>
                </a:solidFill>
              </a:rPr>
              <a:t>(4)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 flipH="1">
            <a:off x="438150" y="893653"/>
            <a:ext cx="3296096" cy="46147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9550" h="990600">
                <a:moveTo>
                  <a:pt x="1066800" y="0"/>
                </a:moveTo>
                <a:lnTo>
                  <a:pt x="4019550" y="0"/>
                </a:lnTo>
                <a:lnTo>
                  <a:pt x="4019550" y="990600"/>
                </a:lnTo>
                <a:lnTo>
                  <a:pt x="0" y="990600"/>
                </a:lnTo>
                <a:lnTo>
                  <a:pt x="1066800" y="0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28" name="Rectangle 3">
            <a:extLst>
              <a:ext uri="{FF2B5EF4-FFF2-40B4-BE49-F238E27FC236}">
                <a16:creationId xmlns:a16="http://schemas.microsoft.com/office/drawing/2014/main" xmlns="" id="{8C94F085-F05C-4C05-AA8E-F97AF4907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723" y="1191170"/>
            <a:ext cx="11460213" cy="506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id-ID" sz="2000" kern="0" dirty="0" smtClean="0">
                <a:solidFill>
                  <a:schemeClr val="bg1"/>
                </a:solidFill>
                <a:latin typeface="Arial"/>
                <a:cs typeface="Arial"/>
              </a:rPr>
              <a:t>Lalu ketikkan </a:t>
            </a:r>
            <a:r>
              <a:rPr lang="id-ID" sz="2000" kern="0" dirty="0">
                <a:solidFill>
                  <a:schemeClr val="bg1"/>
                </a:solidFill>
                <a:latin typeface="Arial"/>
                <a:cs typeface="Arial"/>
              </a:rPr>
              <a:t>“ssh -p 43022 root@localhost</a:t>
            </a:r>
            <a:r>
              <a:rPr lang="id-ID" sz="2000" kern="0" dirty="0" smtClean="0">
                <a:solidFill>
                  <a:schemeClr val="bg1"/>
                </a:solidFill>
                <a:latin typeface="Arial"/>
                <a:cs typeface="Arial"/>
              </a:rPr>
              <a:t>”, untuk remote </a:t>
            </a:r>
            <a:r>
              <a:rPr lang="id-ID" sz="2000" kern="0" dirty="0">
                <a:solidFill>
                  <a:schemeClr val="bg1"/>
                </a:solidFill>
                <a:latin typeface="Arial"/>
                <a:cs typeface="Arial"/>
              </a:rPr>
              <a:t>Google </a:t>
            </a:r>
            <a:r>
              <a:rPr lang="id-ID" sz="2000" kern="0" dirty="0" smtClean="0">
                <a:solidFill>
                  <a:schemeClr val="bg1"/>
                </a:solidFill>
                <a:latin typeface="Arial"/>
                <a:cs typeface="Arial"/>
              </a:rPr>
              <a:t>Colab, berikut hasilnya:</a:t>
            </a:r>
            <a:endParaRPr kumimoji="0" lang="en-US" sz="24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288" y="2380287"/>
            <a:ext cx="6514505" cy="38367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33343" t="31615" r="12035" b="59037"/>
          <a:stretch/>
        </p:blipFill>
        <p:spPr>
          <a:xfrm>
            <a:off x="805287" y="1630128"/>
            <a:ext cx="6213029" cy="62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459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 30"/>
          <p:cNvSpPr/>
          <p:nvPr/>
        </p:nvSpPr>
        <p:spPr>
          <a:xfrm>
            <a:off x="0" y="-1570"/>
            <a:ext cx="12192000" cy="6858000"/>
          </a:xfrm>
          <a:prstGeom prst="rect">
            <a:avLst/>
          </a:prstGeom>
          <a:solidFill>
            <a:schemeClr val="tx1">
              <a:alpha val="8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447317" y="6384267"/>
            <a:ext cx="7634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SSMART 2020, LPPM UB</a:t>
            </a:r>
            <a:b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By: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Imam Cholissodin</a:t>
            </a:r>
            <a:r>
              <a:rPr lang="id-ID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|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Faculty Of Computer Science (</a:t>
            </a:r>
            <a:r>
              <a:rPr lang="en-US" sz="1200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a.k.a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FILKOM), UB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294" y="220317"/>
            <a:ext cx="2470985" cy="549966"/>
          </a:xfrm>
          <a:prstGeom prst="rect">
            <a:avLst/>
          </a:prstGeom>
        </p:spPr>
      </p:pic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8" y="82588"/>
            <a:ext cx="8515794" cy="981075"/>
          </a:xfrm>
        </p:spPr>
        <p:txBody>
          <a:bodyPr>
            <a:normAutofit fontScale="90000"/>
          </a:bodyPr>
          <a:lstStyle/>
          <a:p>
            <a:r>
              <a:rPr lang="id-ID" altLang="en-US" b="1" dirty="0">
                <a:solidFill>
                  <a:schemeClr val="bg1"/>
                </a:solidFill>
              </a:rPr>
              <a:t>Konfigurasi SSH Colab using Reverse </a:t>
            </a:r>
            <a:r>
              <a:rPr lang="id-ID" altLang="en-US" b="1" dirty="0" smtClean="0">
                <a:solidFill>
                  <a:schemeClr val="bg1"/>
                </a:solidFill>
              </a:rPr>
              <a:t>(5)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 flipH="1">
            <a:off x="438150" y="893653"/>
            <a:ext cx="3296096" cy="46147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9550" h="990600">
                <a:moveTo>
                  <a:pt x="1066800" y="0"/>
                </a:moveTo>
                <a:lnTo>
                  <a:pt x="4019550" y="0"/>
                </a:lnTo>
                <a:lnTo>
                  <a:pt x="4019550" y="990600"/>
                </a:lnTo>
                <a:lnTo>
                  <a:pt x="0" y="990600"/>
                </a:lnTo>
                <a:lnTo>
                  <a:pt x="1066800" y="0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28" name="Rectangle 3">
            <a:extLst>
              <a:ext uri="{FF2B5EF4-FFF2-40B4-BE49-F238E27FC236}">
                <a16:creationId xmlns:a16="http://schemas.microsoft.com/office/drawing/2014/main" xmlns="" id="{8C94F085-F05C-4C05-AA8E-F97AF4907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723" y="1191170"/>
            <a:ext cx="11460213" cy="506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id-ID" sz="2000" kern="0" noProof="0" dirty="0" smtClean="0">
                <a:solidFill>
                  <a:schemeClr val="bg1"/>
                </a:solidFill>
                <a:latin typeface="Arial"/>
                <a:cs typeface="Arial"/>
              </a:rPr>
              <a:t>Buat Web App</a:t>
            </a:r>
            <a:r>
              <a:rPr lang="id-ID" sz="2000" kern="0" dirty="0" smtClean="0">
                <a:solidFill>
                  <a:schemeClr val="bg1"/>
                </a:solidFill>
                <a:latin typeface="Arial"/>
                <a:cs typeface="Arial"/>
              </a:rPr>
              <a:t>, </a:t>
            </a:r>
            <a:r>
              <a:rPr lang="id-ID" sz="2000" kern="0" dirty="0">
                <a:solidFill>
                  <a:schemeClr val="bg1"/>
                </a:solidFill>
                <a:latin typeface="Arial"/>
                <a:cs typeface="Arial"/>
              </a:rPr>
              <a:t>dengan ketikkan </a:t>
            </a:r>
            <a:r>
              <a:rPr lang="id-ID" sz="2000" kern="0" dirty="0" smtClean="0">
                <a:solidFill>
                  <a:schemeClr val="bg1"/>
                </a:solidFill>
                <a:latin typeface="Arial"/>
                <a:cs typeface="Arial"/>
              </a:rPr>
              <a:t>disamping, lalu buka browser Anda pada url visit :D</a:t>
            </a:r>
            <a:endParaRPr kumimoji="0" lang="en-US" sz="24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318" y="1588431"/>
            <a:ext cx="4194336" cy="2470284"/>
          </a:xfrm>
          <a:prstGeom prst="rect">
            <a:avLst/>
          </a:prstGeom>
        </p:spPr>
      </p:pic>
      <p:sp>
        <p:nvSpPr>
          <p:cNvPr id="11" name="Rectangle 3"/>
          <p:cNvSpPr txBox="1">
            <a:spLocks noChangeArrowheads="1"/>
          </p:cNvSpPr>
          <p:nvPr/>
        </p:nvSpPr>
        <p:spPr>
          <a:xfrm>
            <a:off x="3314701" y="3894566"/>
            <a:ext cx="7328090" cy="1062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r>
              <a:rPr lang="id-ID" sz="1100" b="1" dirty="0">
                <a:solidFill>
                  <a:prstClr val="white"/>
                </a:solidFill>
              </a:rPr>
              <a:t>streamlitcmd = </a:t>
            </a:r>
            <a:r>
              <a:rPr lang="id-ID" sz="1100" b="1" dirty="0" smtClean="0">
                <a:solidFill>
                  <a:prstClr val="white"/>
                </a:solidFill>
              </a:rPr>
              <a:t>'streamlit run ./</a:t>
            </a:r>
            <a:r>
              <a:rPr lang="id-ID" sz="1100" b="1" dirty="0">
                <a:solidFill>
                  <a:prstClr val="white"/>
                </a:solidFill>
              </a:rPr>
              <a:t>mysparknlp_pretrained_pipeline_playground.py --server.port 8501 </a:t>
            </a:r>
            <a:r>
              <a:rPr lang="id-ID" sz="1100" b="1" dirty="0" smtClean="0">
                <a:solidFill>
                  <a:prstClr val="white"/>
                </a:solidFill>
              </a:rPr>
              <a:t>&amp;'</a:t>
            </a:r>
            <a:endParaRPr lang="id-ID" sz="1100" b="1" dirty="0">
              <a:solidFill>
                <a:prstClr val="white"/>
              </a:solidFill>
            </a:endParaRPr>
          </a:p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r>
              <a:rPr lang="id-ID" sz="1100" b="1" dirty="0">
                <a:solidFill>
                  <a:prstClr val="white"/>
                </a:solidFill>
              </a:rPr>
              <a:t>get_ipython().system_raw(streamlitcmd)</a:t>
            </a:r>
          </a:p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r>
              <a:rPr lang="id-ID" sz="1100" b="1" dirty="0" smtClean="0">
                <a:solidFill>
                  <a:prstClr val="white"/>
                </a:solidFill>
              </a:rPr>
              <a:t>print</a:t>
            </a:r>
            <a:r>
              <a:rPr lang="id-ID" sz="1100" b="1" dirty="0">
                <a:solidFill>
                  <a:prstClr val="white"/>
                </a:solidFill>
              </a:rPr>
              <a:t>("Hasil Web App streamlit, visit ke URL: http://52.205.191.97:8080 :D")</a:t>
            </a:r>
          </a:p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r>
              <a:rPr lang="id-ID" sz="1100" b="1" dirty="0">
                <a:solidFill>
                  <a:prstClr val="white"/>
                </a:solidFill>
              </a:rPr>
              <a:t>!ssh -i ~/.ssh/bc-1.pem -R 8080:localhost:</a:t>
            </a:r>
            <a:r>
              <a:rPr lang="id-ID" sz="1100" b="1" dirty="0">
                <a:solidFill>
                  <a:srgbClr val="00B050"/>
                </a:solidFill>
              </a:rPr>
              <a:t>8501 </a:t>
            </a:r>
            <a:r>
              <a:rPr lang="id-ID" sz="1100" b="1" dirty="0">
                <a:solidFill>
                  <a:prstClr val="white"/>
                </a:solidFill>
              </a:rPr>
              <a:t>ubuntu@52.205.191.97</a:t>
            </a:r>
            <a:endParaRPr lang="id-ID" sz="1100" b="1" dirty="0" smtClean="0">
              <a:solidFill>
                <a:prstClr val="white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6178" y="4970270"/>
            <a:ext cx="3713205" cy="1673716"/>
          </a:xfrm>
          <a:prstGeom prst="rect">
            <a:avLst/>
          </a:prstGeom>
        </p:spPr>
      </p:pic>
      <p:sp>
        <p:nvSpPr>
          <p:cNvPr id="15" name="Rectangle 3"/>
          <p:cNvSpPr txBox="1">
            <a:spLocks noChangeArrowheads="1"/>
          </p:cNvSpPr>
          <p:nvPr/>
        </p:nvSpPr>
        <p:spPr>
          <a:xfrm>
            <a:off x="4995243" y="2124504"/>
            <a:ext cx="6831693" cy="1062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r>
              <a:rPr lang="id-ID" sz="1100" b="1" dirty="0" smtClean="0">
                <a:solidFill>
                  <a:prstClr val="white"/>
                </a:solidFill>
              </a:rPr>
              <a:t>Pada bagian port yg berwarna </a:t>
            </a:r>
            <a:r>
              <a:rPr lang="id-ID" sz="1100" b="1" dirty="0" smtClean="0">
                <a:solidFill>
                  <a:srgbClr val="00B050"/>
                </a:solidFill>
              </a:rPr>
              <a:t>hijau</a:t>
            </a:r>
            <a:r>
              <a:rPr lang="id-ID" sz="1100" b="1" dirty="0" smtClean="0">
                <a:solidFill>
                  <a:prstClr val="white"/>
                </a:solidFill>
              </a:rPr>
              <a:t>, cara mengeceknya bisa dijalankan dulu , lalu stop</a:t>
            </a:r>
          </a:p>
          <a:p>
            <a:pPr marL="0" indent="0">
              <a:lnSpc>
                <a:spcPct val="75000"/>
              </a:lnSpc>
              <a:buClr>
                <a:schemeClr val="bg1"/>
              </a:buClr>
              <a:buSzPct val="115000"/>
              <a:buNone/>
            </a:pPr>
            <a:r>
              <a:rPr lang="id-ID" sz="1100" b="1" dirty="0">
                <a:solidFill>
                  <a:prstClr val="white"/>
                </a:solidFill>
              </a:rPr>
              <a:t> </a:t>
            </a:r>
            <a:r>
              <a:rPr lang="id-ID" sz="1100" b="1" dirty="0" smtClean="0">
                <a:solidFill>
                  <a:prstClr val="white"/>
                </a:solidFill>
              </a:rPr>
              <a:t>      “</a:t>
            </a:r>
            <a:r>
              <a:rPr lang="id-ID" sz="1100" b="1" dirty="0">
                <a:solidFill>
                  <a:prstClr val="white"/>
                </a:solidFill>
              </a:rPr>
              <a:t>streamlit run ./mysparknlp_pretrained_pipeline_playground.py</a:t>
            </a:r>
            <a:r>
              <a:rPr lang="id-ID" sz="1100" b="1" dirty="0" smtClean="0">
                <a:solidFill>
                  <a:prstClr val="white"/>
                </a:solidFill>
              </a:rPr>
              <a:t>”</a:t>
            </a:r>
            <a:endParaRPr lang="id-ID" sz="1100" b="1" dirty="0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/>
          <a:srcRect l="27501" t="40787" r="1556" b="33389"/>
          <a:stretch/>
        </p:blipFill>
        <p:spPr>
          <a:xfrm>
            <a:off x="5291736" y="2613721"/>
            <a:ext cx="5367647" cy="1150758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7080858" y="3182089"/>
            <a:ext cx="293719" cy="133948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Rounded Rectangle 18"/>
          <p:cNvSpPr/>
          <p:nvPr/>
        </p:nvSpPr>
        <p:spPr>
          <a:xfrm>
            <a:off x="7263389" y="3288311"/>
            <a:ext cx="293719" cy="133948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1908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0" y="-1570"/>
            <a:ext cx="12192000" cy="6858000"/>
          </a:xfrm>
          <a:prstGeom prst="rect">
            <a:avLst/>
          </a:prstGeom>
          <a:solidFill>
            <a:schemeClr val="tx1">
              <a:alpha val="8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Rectangle 5"/>
          <p:cNvSpPr/>
          <p:nvPr/>
        </p:nvSpPr>
        <p:spPr>
          <a:xfrm>
            <a:off x="2847867" y="0"/>
            <a:ext cx="9358647" cy="829414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  <a:gd name="connsiteX0" fmla="*/ 0 w 5090643"/>
              <a:gd name="connsiteY0" fmla="*/ 0 h 990600"/>
              <a:gd name="connsiteX1" fmla="*/ 5090643 w 5090643"/>
              <a:gd name="connsiteY1" fmla="*/ 0 h 990600"/>
              <a:gd name="connsiteX2" fmla="*/ 5090643 w 5090643"/>
              <a:gd name="connsiteY2" fmla="*/ 990600 h 990600"/>
              <a:gd name="connsiteX3" fmla="*/ 1071093 w 5090643"/>
              <a:gd name="connsiteY3" fmla="*/ 990600 h 990600"/>
              <a:gd name="connsiteX4" fmla="*/ 0 w 5090643"/>
              <a:gd name="connsiteY4" fmla="*/ 0 h 990600"/>
              <a:gd name="connsiteX0" fmla="*/ 0 w 5090643"/>
              <a:gd name="connsiteY0" fmla="*/ 0 h 990600"/>
              <a:gd name="connsiteX1" fmla="*/ 5090643 w 5090643"/>
              <a:gd name="connsiteY1" fmla="*/ 0 h 990600"/>
              <a:gd name="connsiteX2" fmla="*/ 5090643 w 5090643"/>
              <a:gd name="connsiteY2" fmla="*/ 990600 h 990600"/>
              <a:gd name="connsiteX3" fmla="*/ 736036 w 5090643"/>
              <a:gd name="connsiteY3" fmla="*/ 990600 h 990600"/>
              <a:gd name="connsiteX4" fmla="*/ 0 w 5090643"/>
              <a:gd name="connsiteY4" fmla="*/ 0 h 990600"/>
              <a:gd name="connsiteX0" fmla="*/ 0 w 4869505"/>
              <a:gd name="connsiteY0" fmla="*/ 0 h 990600"/>
              <a:gd name="connsiteX1" fmla="*/ 4869505 w 4869505"/>
              <a:gd name="connsiteY1" fmla="*/ 0 h 990600"/>
              <a:gd name="connsiteX2" fmla="*/ 4869505 w 4869505"/>
              <a:gd name="connsiteY2" fmla="*/ 990600 h 990600"/>
              <a:gd name="connsiteX3" fmla="*/ 514898 w 4869505"/>
              <a:gd name="connsiteY3" fmla="*/ 990600 h 990600"/>
              <a:gd name="connsiteX4" fmla="*/ 0 w 4869505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9505" h="990600">
                <a:moveTo>
                  <a:pt x="0" y="0"/>
                </a:moveTo>
                <a:lnTo>
                  <a:pt x="4869505" y="0"/>
                </a:lnTo>
                <a:lnTo>
                  <a:pt x="4869505" y="990600"/>
                </a:lnTo>
                <a:lnTo>
                  <a:pt x="514898" y="9906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E0000"/>
              </a:gs>
              <a:gs pos="50000">
                <a:srgbClr val="EE5810">
                  <a:shade val="67500"/>
                  <a:satMod val="115000"/>
                </a:srgbClr>
              </a:gs>
              <a:gs pos="100000">
                <a:srgbClr val="EE581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Rectangle 5"/>
          <p:cNvSpPr/>
          <p:nvPr/>
        </p:nvSpPr>
        <p:spPr>
          <a:xfrm>
            <a:off x="4700589" y="3214610"/>
            <a:ext cx="7152656" cy="81156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  <a:gd name="connsiteX0" fmla="*/ 0 w 5090643"/>
              <a:gd name="connsiteY0" fmla="*/ 0 h 990600"/>
              <a:gd name="connsiteX1" fmla="*/ 5090643 w 5090643"/>
              <a:gd name="connsiteY1" fmla="*/ 0 h 990600"/>
              <a:gd name="connsiteX2" fmla="*/ 5090643 w 5090643"/>
              <a:gd name="connsiteY2" fmla="*/ 990600 h 990600"/>
              <a:gd name="connsiteX3" fmla="*/ 1071093 w 5090643"/>
              <a:gd name="connsiteY3" fmla="*/ 990600 h 990600"/>
              <a:gd name="connsiteX4" fmla="*/ 0 w 5090643"/>
              <a:gd name="connsiteY4" fmla="*/ 0 h 990600"/>
              <a:gd name="connsiteX0" fmla="*/ 0 w 5090643"/>
              <a:gd name="connsiteY0" fmla="*/ 0 h 990600"/>
              <a:gd name="connsiteX1" fmla="*/ 5090643 w 5090643"/>
              <a:gd name="connsiteY1" fmla="*/ 0 h 990600"/>
              <a:gd name="connsiteX2" fmla="*/ 5090643 w 5090643"/>
              <a:gd name="connsiteY2" fmla="*/ 990600 h 990600"/>
              <a:gd name="connsiteX3" fmla="*/ 736036 w 5090643"/>
              <a:gd name="connsiteY3" fmla="*/ 990600 h 990600"/>
              <a:gd name="connsiteX4" fmla="*/ 0 w 5090643"/>
              <a:gd name="connsiteY4" fmla="*/ 0 h 990600"/>
              <a:gd name="connsiteX0" fmla="*/ 0 w 4869505"/>
              <a:gd name="connsiteY0" fmla="*/ 0 h 990600"/>
              <a:gd name="connsiteX1" fmla="*/ 4869505 w 4869505"/>
              <a:gd name="connsiteY1" fmla="*/ 0 h 990600"/>
              <a:gd name="connsiteX2" fmla="*/ 4869505 w 4869505"/>
              <a:gd name="connsiteY2" fmla="*/ 990600 h 990600"/>
              <a:gd name="connsiteX3" fmla="*/ 514898 w 4869505"/>
              <a:gd name="connsiteY3" fmla="*/ 990600 h 990600"/>
              <a:gd name="connsiteX4" fmla="*/ 0 w 4869505"/>
              <a:gd name="connsiteY4" fmla="*/ 0 h 990600"/>
              <a:gd name="connsiteX0" fmla="*/ 0 w 4377067"/>
              <a:gd name="connsiteY0" fmla="*/ 0 h 990600"/>
              <a:gd name="connsiteX1" fmla="*/ 4377067 w 4377067"/>
              <a:gd name="connsiteY1" fmla="*/ 0 h 990600"/>
              <a:gd name="connsiteX2" fmla="*/ 4377067 w 4377067"/>
              <a:gd name="connsiteY2" fmla="*/ 990600 h 990600"/>
              <a:gd name="connsiteX3" fmla="*/ 22460 w 4377067"/>
              <a:gd name="connsiteY3" fmla="*/ 990600 h 990600"/>
              <a:gd name="connsiteX4" fmla="*/ 0 w 4377067"/>
              <a:gd name="connsiteY4" fmla="*/ 0 h 990600"/>
              <a:gd name="connsiteX0" fmla="*/ 2675 w 4354607"/>
              <a:gd name="connsiteY0" fmla="*/ 0 h 990600"/>
              <a:gd name="connsiteX1" fmla="*/ 4354607 w 4354607"/>
              <a:gd name="connsiteY1" fmla="*/ 0 h 990600"/>
              <a:gd name="connsiteX2" fmla="*/ 4354607 w 4354607"/>
              <a:gd name="connsiteY2" fmla="*/ 990600 h 990600"/>
              <a:gd name="connsiteX3" fmla="*/ 0 w 4354607"/>
              <a:gd name="connsiteY3" fmla="*/ 990600 h 990600"/>
              <a:gd name="connsiteX4" fmla="*/ 2675 w 4354607"/>
              <a:gd name="connsiteY4" fmla="*/ 0 h 990600"/>
              <a:gd name="connsiteX0" fmla="*/ 255 w 4354880"/>
              <a:gd name="connsiteY0" fmla="*/ 0 h 990600"/>
              <a:gd name="connsiteX1" fmla="*/ 4354880 w 4354880"/>
              <a:gd name="connsiteY1" fmla="*/ 0 h 990600"/>
              <a:gd name="connsiteX2" fmla="*/ 4354880 w 4354880"/>
              <a:gd name="connsiteY2" fmla="*/ 990600 h 990600"/>
              <a:gd name="connsiteX3" fmla="*/ 273 w 4354880"/>
              <a:gd name="connsiteY3" fmla="*/ 990600 h 990600"/>
              <a:gd name="connsiteX4" fmla="*/ 255 w 435488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4880" h="990600">
                <a:moveTo>
                  <a:pt x="255" y="0"/>
                </a:moveTo>
                <a:lnTo>
                  <a:pt x="4354880" y="0"/>
                </a:lnTo>
                <a:lnTo>
                  <a:pt x="4354880" y="990600"/>
                </a:lnTo>
                <a:lnTo>
                  <a:pt x="273" y="990600"/>
                </a:lnTo>
                <a:cubicBezTo>
                  <a:pt x="1165" y="660400"/>
                  <a:pt x="-637" y="330200"/>
                  <a:pt x="255" y="0"/>
                </a:cubicBezTo>
                <a:close/>
              </a:path>
            </a:pathLst>
          </a:custGeom>
          <a:gradFill flip="none" rotWithShape="1">
            <a:gsLst>
              <a:gs pos="0">
                <a:srgbClr val="EE5810">
                  <a:shade val="30000"/>
                  <a:satMod val="115000"/>
                </a:srgbClr>
              </a:gs>
              <a:gs pos="50000">
                <a:srgbClr val="EE5810">
                  <a:shade val="67500"/>
                  <a:satMod val="115000"/>
                </a:srgbClr>
              </a:gs>
              <a:gs pos="100000">
                <a:srgbClr val="EE581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Rectangle 2"/>
          <p:cNvSpPr txBox="1">
            <a:spLocks noChangeArrowheads="1"/>
          </p:cNvSpPr>
          <p:nvPr/>
        </p:nvSpPr>
        <p:spPr>
          <a:xfrm>
            <a:off x="4594690" y="3332210"/>
            <a:ext cx="7550777" cy="4669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altLang="en-US" sz="1600" b="1" dirty="0" smtClean="0">
                <a:solidFill>
                  <a:srgbClr val="ED510D"/>
                </a:solidFill>
              </a:rPr>
              <a:t>#Lab. Computational Intelligence (a.k.a KC) Filkom UB </a:t>
            </a:r>
          </a:p>
          <a:p>
            <a:r>
              <a:rPr lang="en-US" altLang="en-US" sz="1600" b="1" dirty="0" smtClean="0">
                <a:solidFill>
                  <a:srgbClr val="ED510D"/>
                </a:solidFill>
              </a:rPr>
              <a:t>#</a:t>
            </a:r>
            <a:r>
              <a:rPr lang="id-ID" altLang="en-US" sz="1600" b="1" dirty="0" smtClean="0">
                <a:solidFill>
                  <a:srgbClr val="ED510D"/>
                </a:solidFill>
              </a:rPr>
              <a:t>Fight to</a:t>
            </a:r>
            <a:r>
              <a:rPr lang="en-US" altLang="en-US" sz="1600" b="1" dirty="0" smtClean="0">
                <a:solidFill>
                  <a:srgbClr val="ED510D"/>
                </a:solidFill>
              </a:rPr>
              <a:t> Covid-19</a:t>
            </a:r>
            <a:endParaRPr lang="en-US" altLang="en-US" sz="1600" b="1" dirty="0">
              <a:solidFill>
                <a:srgbClr val="ED510D"/>
              </a:solidFill>
            </a:endParaRPr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>
          <a:xfrm>
            <a:off x="4134757" y="2019300"/>
            <a:ext cx="6067559" cy="1032110"/>
          </a:xfrm>
        </p:spPr>
        <p:txBody>
          <a:bodyPr>
            <a:normAutofit/>
          </a:bodyPr>
          <a:lstStyle/>
          <a:p>
            <a:pPr algn="ctr"/>
            <a:r>
              <a:rPr lang="id-ID" altLang="en-US" b="1" dirty="0" smtClean="0">
                <a:solidFill>
                  <a:schemeClr val="bg1"/>
                </a:solidFill>
              </a:rPr>
              <a:t>Thank You</a:t>
            </a:r>
            <a:endParaRPr lang="en-US" altLang="en-US" sz="3600" b="1" dirty="0">
              <a:solidFill>
                <a:schemeClr val="bg1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6319" b="92308" l="72987" r="91069"/>
                    </a14:imgEffect>
                  </a14:imgLayer>
                </a14:imgProps>
              </a:ext>
            </a:extLst>
          </a:blip>
          <a:srcRect l="73102" t="53660" r="8951" b="7997"/>
          <a:stretch/>
        </p:blipFill>
        <p:spPr>
          <a:xfrm>
            <a:off x="54467" y="1441846"/>
            <a:ext cx="4675933" cy="4827055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5588" y="5475621"/>
            <a:ext cx="499091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1600" b="1" dirty="0" smtClean="0">
                <a:solidFill>
                  <a:schemeClr val="bg1"/>
                </a:solidFill>
                <a:latin typeface="+mj-lt"/>
              </a:rPr>
              <a:t>By:</a:t>
            </a:r>
            <a:r>
              <a:rPr lang="en-US" sz="1600" b="1" dirty="0" smtClean="0">
                <a:solidFill>
                  <a:schemeClr val="bg1"/>
                </a:solidFill>
                <a:latin typeface="+mj-lt"/>
              </a:rPr>
              <a:t> Imam Cholissodin</a:t>
            </a:r>
            <a:r>
              <a:rPr lang="id-ID" sz="1600" b="1" dirty="0" smtClean="0">
                <a:solidFill>
                  <a:schemeClr val="bg1"/>
                </a:solidFill>
                <a:latin typeface="+mj-lt"/>
              </a:rPr>
              <a:t> | imamcs@ub.ac.id</a:t>
            </a:r>
            <a:endParaRPr lang="id-ID" sz="1600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id-ID" sz="1600" b="1" dirty="0" smtClean="0">
                <a:solidFill>
                  <a:schemeClr val="bg1"/>
                </a:solidFill>
                <a:latin typeface="+mj-lt"/>
              </a:rPr>
              <a:t>Lecturer of </a:t>
            </a:r>
            <a:r>
              <a:rPr lang="en-US" sz="1600" b="1" dirty="0">
                <a:solidFill>
                  <a:schemeClr val="bg1"/>
                </a:solidFill>
                <a:latin typeface="+mj-lt"/>
              </a:rPr>
              <a:t>Faculty Of Computer Science (</a:t>
            </a:r>
            <a:r>
              <a:rPr lang="en-US" sz="1600" b="1" dirty="0" err="1">
                <a:solidFill>
                  <a:schemeClr val="bg1"/>
                </a:solidFill>
                <a:latin typeface="+mj-lt"/>
              </a:rPr>
              <a:t>a.k.a</a:t>
            </a:r>
            <a:r>
              <a:rPr lang="en-US" sz="16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="1" dirty="0" smtClean="0">
                <a:solidFill>
                  <a:schemeClr val="bg1"/>
                </a:solidFill>
                <a:latin typeface="+mj-lt"/>
              </a:rPr>
              <a:t>FILKOM)</a:t>
            </a:r>
            <a:r>
              <a:rPr lang="id-ID" sz="1600" b="1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="1" dirty="0" smtClean="0">
                <a:solidFill>
                  <a:schemeClr val="bg1"/>
                </a:solidFill>
                <a:latin typeface="+mj-lt"/>
              </a:rPr>
              <a:t>UB</a:t>
            </a:r>
            <a:endParaRPr lang="en-US" sz="1600" b="1" dirty="0">
              <a:solidFill>
                <a:schemeClr val="bg1"/>
              </a:solidFill>
              <a:latin typeface="+mj-lt"/>
            </a:endParaRPr>
          </a:p>
          <a:p>
            <a:pPr algn="ctr"/>
            <a:endParaRPr lang="id-ID" sz="16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1" name="Picture 20"/>
          <p:cNvPicPr/>
          <p:nvPr/>
        </p:nvPicPr>
        <p:blipFill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11100"/>
                    </a14:imgEffect>
                    <a14:imgEffect>
                      <a14:saturation sat="400000"/>
                    </a14:imgEffect>
                    <a14:imgEffect>
                      <a14:brightnessContrast bright="-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269" y="4739650"/>
            <a:ext cx="3419488" cy="679274"/>
          </a:xfrm>
          <a:prstGeom prst="rect">
            <a:avLst/>
          </a:prstGeom>
          <a:noFill/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539" y="6058452"/>
            <a:ext cx="2470985" cy="54996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8000" b="59667" l="82250" r="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957" t="39016" r="3290" b="39981"/>
          <a:stretch/>
        </p:blipFill>
        <p:spPr>
          <a:xfrm>
            <a:off x="8011913" y="5651148"/>
            <a:ext cx="1200150" cy="1200150"/>
          </a:xfrm>
          <a:prstGeom prst="rect">
            <a:avLst/>
          </a:prstGeom>
        </p:spPr>
      </p:pic>
      <p:sp>
        <p:nvSpPr>
          <p:cNvPr id="14" name="Rectangle 6"/>
          <p:cNvSpPr/>
          <p:nvPr/>
        </p:nvSpPr>
        <p:spPr>
          <a:xfrm flipH="1">
            <a:off x="-1312" y="6262383"/>
            <a:ext cx="4778157" cy="603504"/>
          </a:xfrm>
          <a:custGeom>
            <a:avLst/>
            <a:gdLst>
              <a:gd name="connsiteX0" fmla="*/ 0 w 9467850"/>
              <a:gd name="connsiteY0" fmla="*/ 0 h 952500"/>
              <a:gd name="connsiteX1" fmla="*/ 9467850 w 9467850"/>
              <a:gd name="connsiteY1" fmla="*/ 0 h 952500"/>
              <a:gd name="connsiteX2" fmla="*/ 9467850 w 9467850"/>
              <a:gd name="connsiteY2" fmla="*/ 952500 h 952500"/>
              <a:gd name="connsiteX3" fmla="*/ 0 w 9467850"/>
              <a:gd name="connsiteY3" fmla="*/ 952500 h 952500"/>
              <a:gd name="connsiteX4" fmla="*/ 0 w 9467850"/>
              <a:gd name="connsiteY4" fmla="*/ 0 h 952500"/>
              <a:gd name="connsiteX0" fmla="*/ 914400 w 9467850"/>
              <a:gd name="connsiteY0" fmla="*/ 0 h 952500"/>
              <a:gd name="connsiteX1" fmla="*/ 9467850 w 9467850"/>
              <a:gd name="connsiteY1" fmla="*/ 0 h 952500"/>
              <a:gd name="connsiteX2" fmla="*/ 9467850 w 9467850"/>
              <a:gd name="connsiteY2" fmla="*/ 952500 h 952500"/>
              <a:gd name="connsiteX3" fmla="*/ 0 w 9467850"/>
              <a:gd name="connsiteY3" fmla="*/ 952500 h 952500"/>
              <a:gd name="connsiteX4" fmla="*/ 914400 w 9467850"/>
              <a:gd name="connsiteY4" fmla="*/ 0 h 952500"/>
              <a:gd name="connsiteX0" fmla="*/ 1927766 w 10481216"/>
              <a:gd name="connsiteY0" fmla="*/ 0 h 952500"/>
              <a:gd name="connsiteX1" fmla="*/ 10481216 w 10481216"/>
              <a:gd name="connsiteY1" fmla="*/ 0 h 952500"/>
              <a:gd name="connsiteX2" fmla="*/ 10481216 w 10481216"/>
              <a:gd name="connsiteY2" fmla="*/ 952500 h 952500"/>
              <a:gd name="connsiteX3" fmla="*/ 0 w 10481216"/>
              <a:gd name="connsiteY3" fmla="*/ 952500 h 952500"/>
              <a:gd name="connsiteX4" fmla="*/ 1927766 w 10481216"/>
              <a:gd name="connsiteY4" fmla="*/ 0 h 952500"/>
              <a:gd name="connsiteX0" fmla="*/ 1479751 w 10033201"/>
              <a:gd name="connsiteY0" fmla="*/ 0 h 952500"/>
              <a:gd name="connsiteX1" fmla="*/ 10033201 w 10033201"/>
              <a:gd name="connsiteY1" fmla="*/ 0 h 952500"/>
              <a:gd name="connsiteX2" fmla="*/ 10033201 w 10033201"/>
              <a:gd name="connsiteY2" fmla="*/ 952500 h 952500"/>
              <a:gd name="connsiteX3" fmla="*/ 0 w 10033201"/>
              <a:gd name="connsiteY3" fmla="*/ 952500 h 952500"/>
              <a:gd name="connsiteX4" fmla="*/ 1479751 w 10033201"/>
              <a:gd name="connsiteY4" fmla="*/ 0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3201" h="952500">
                <a:moveTo>
                  <a:pt x="1479751" y="0"/>
                </a:moveTo>
                <a:lnTo>
                  <a:pt x="10033201" y="0"/>
                </a:lnTo>
                <a:lnTo>
                  <a:pt x="10033201" y="952500"/>
                </a:lnTo>
                <a:lnTo>
                  <a:pt x="0" y="952500"/>
                </a:lnTo>
                <a:lnTo>
                  <a:pt x="1479751" y="0"/>
                </a:lnTo>
                <a:close/>
              </a:path>
            </a:pathLst>
          </a:custGeom>
          <a:gradFill>
            <a:gsLst>
              <a:gs pos="0">
                <a:srgbClr val="FE0000"/>
              </a:gs>
              <a:gs pos="50000">
                <a:srgbClr val="EE5810">
                  <a:shade val="67500"/>
                  <a:satMod val="115000"/>
                </a:srgbClr>
              </a:gs>
              <a:gs pos="100000">
                <a:srgbClr val="0070C0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850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 30"/>
          <p:cNvSpPr/>
          <p:nvPr/>
        </p:nvSpPr>
        <p:spPr>
          <a:xfrm>
            <a:off x="0" y="-1570"/>
            <a:ext cx="12192000" cy="6858000"/>
          </a:xfrm>
          <a:prstGeom prst="rect">
            <a:avLst/>
          </a:prstGeom>
          <a:solidFill>
            <a:schemeClr val="tx1">
              <a:alpha val="8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447317" y="6384267"/>
            <a:ext cx="7634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SSMART 2020, LPPM UB</a:t>
            </a:r>
            <a:b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By: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Imam Cholissodin</a:t>
            </a:r>
            <a:r>
              <a:rPr lang="id-ID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|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Faculty Of Computer Science (</a:t>
            </a:r>
            <a:r>
              <a:rPr lang="en-US" sz="1200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a.k.a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FILKOM), UB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294" y="220317"/>
            <a:ext cx="2470985" cy="549966"/>
          </a:xfrm>
          <a:prstGeom prst="rect">
            <a:avLst/>
          </a:prstGeom>
        </p:spPr>
      </p:pic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8" y="82588"/>
            <a:ext cx="8515794" cy="981075"/>
          </a:xfrm>
        </p:spPr>
        <p:txBody>
          <a:bodyPr/>
          <a:lstStyle/>
          <a:p>
            <a:r>
              <a:rPr lang="id-ID" altLang="en-US" b="1" dirty="0" smtClean="0">
                <a:solidFill>
                  <a:schemeClr val="bg1"/>
                </a:solidFill>
              </a:rPr>
              <a:t>Create like Ngrok 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 flipH="1">
            <a:off x="438150" y="893653"/>
            <a:ext cx="3296096" cy="46147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9550" h="990600">
                <a:moveTo>
                  <a:pt x="1066800" y="0"/>
                </a:moveTo>
                <a:lnTo>
                  <a:pt x="4019550" y="0"/>
                </a:lnTo>
                <a:lnTo>
                  <a:pt x="4019550" y="990600"/>
                </a:lnTo>
                <a:lnTo>
                  <a:pt x="0" y="990600"/>
                </a:lnTo>
                <a:lnTo>
                  <a:pt x="1066800" y="0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28" name="Rectangle 3">
            <a:extLst>
              <a:ext uri="{FF2B5EF4-FFF2-40B4-BE49-F238E27FC236}">
                <a16:creationId xmlns:a16="http://schemas.microsoft.com/office/drawing/2014/main" xmlns="" id="{8C94F085-F05C-4C05-AA8E-F97AF4907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723" y="1191170"/>
            <a:ext cx="11460213" cy="506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en-US" sz="2000" kern="0" dirty="0" smtClean="0">
                <a:solidFill>
                  <a:schemeClr val="bg1"/>
                </a:solidFill>
                <a:latin typeface="Arial"/>
                <a:cs typeface="Arial"/>
              </a:rPr>
              <a:t>R</a:t>
            </a:r>
            <a:r>
              <a:rPr lang="id-ID" sz="2000" kern="0" dirty="0" smtClean="0">
                <a:solidFill>
                  <a:schemeClr val="bg1"/>
                </a:solidFill>
                <a:latin typeface="Arial"/>
                <a:cs typeface="Arial"/>
              </a:rPr>
              <a:t>unning XAMPP Anda</a:t>
            </a:r>
            <a:endParaRPr lang="en-US" sz="1800" kern="0" dirty="0">
              <a:solidFill>
                <a:schemeClr val="bg1"/>
              </a:solidFill>
              <a:latin typeface="Arial"/>
              <a:cs typeface="Arial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US" sz="24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8000" b="59667" l="82250" r="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957" t="39016" r="3290" b="39981"/>
          <a:stretch/>
        </p:blipFill>
        <p:spPr>
          <a:xfrm>
            <a:off x="10626786" y="5472684"/>
            <a:ext cx="1200150" cy="120015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842" y="1658862"/>
            <a:ext cx="6362700" cy="41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950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 30"/>
          <p:cNvSpPr/>
          <p:nvPr/>
        </p:nvSpPr>
        <p:spPr>
          <a:xfrm>
            <a:off x="0" y="-1570"/>
            <a:ext cx="12192000" cy="6858000"/>
          </a:xfrm>
          <a:prstGeom prst="rect">
            <a:avLst/>
          </a:prstGeom>
          <a:solidFill>
            <a:schemeClr val="tx1">
              <a:alpha val="8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447317" y="6384267"/>
            <a:ext cx="7634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SSMART 2020, LPPM UB</a:t>
            </a:r>
            <a:b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By: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Imam Cholissodin</a:t>
            </a:r>
            <a:r>
              <a:rPr lang="id-ID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|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Faculty Of Computer Science (</a:t>
            </a:r>
            <a:r>
              <a:rPr lang="en-US" sz="1200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a.k.a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FILKOM), UB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294" y="220317"/>
            <a:ext cx="2470985" cy="549966"/>
          </a:xfrm>
          <a:prstGeom prst="rect">
            <a:avLst/>
          </a:prstGeom>
        </p:spPr>
      </p:pic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8" y="82588"/>
            <a:ext cx="8515794" cy="981075"/>
          </a:xfrm>
        </p:spPr>
        <p:txBody>
          <a:bodyPr/>
          <a:lstStyle/>
          <a:p>
            <a:r>
              <a:rPr lang="id-ID" altLang="en-US" b="1" dirty="0" smtClean="0">
                <a:solidFill>
                  <a:schemeClr val="bg1"/>
                </a:solidFill>
              </a:rPr>
              <a:t>Create like Ngrok 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 flipH="1">
            <a:off x="438150" y="893653"/>
            <a:ext cx="3296096" cy="46147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9550" h="990600">
                <a:moveTo>
                  <a:pt x="1066800" y="0"/>
                </a:moveTo>
                <a:lnTo>
                  <a:pt x="4019550" y="0"/>
                </a:lnTo>
                <a:lnTo>
                  <a:pt x="4019550" y="990600"/>
                </a:lnTo>
                <a:lnTo>
                  <a:pt x="0" y="990600"/>
                </a:lnTo>
                <a:lnTo>
                  <a:pt x="1066800" y="0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28" name="Rectangle 3">
            <a:extLst>
              <a:ext uri="{FF2B5EF4-FFF2-40B4-BE49-F238E27FC236}">
                <a16:creationId xmlns:a16="http://schemas.microsoft.com/office/drawing/2014/main" xmlns="" id="{8C94F085-F05C-4C05-AA8E-F97AF4907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723" y="1191170"/>
            <a:ext cx="11460213" cy="506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id-ID" sz="2000" kern="0" dirty="0" smtClean="0">
                <a:solidFill>
                  <a:schemeClr val="bg1"/>
                </a:solidFill>
                <a:latin typeface="Arial"/>
                <a:cs typeface="Arial"/>
              </a:rPr>
              <a:t>Buka MobaXterm, remote AWS Anda sehingga seperti berikut, lalu Install nginx dan start nginx.</a:t>
            </a:r>
            <a:endParaRPr lang="en-US" sz="1800" kern="0" dirty="0">
              <a:solidFill>
                <a:schemeClr val="bg1"/>
              </a:solidFill>
              <a:latin typeface="Arial"/>
              <a:cs typeface="Arial"/>
            </a:endParaRPr>
          </a:p>
          <a:p>
            <a:pPr marL="342900" marR="0" lvl="0" indent="-342900" algn="just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US" sz="24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799" y="1790150"/>
            <a:ext cx="6553201" cy="3684377"/>
          </a:xfrm>
          <a:prstGeom prst="rect">
            <a:avLst/>
          </a:prstGeom>
        </p:spPr>
      </p:pic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7594600" y="1765299"/>
            <a:ext cx="4073434" cy="40212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r>
              <a:rPr lang="id-ID" sz="1800" b="1" dirty="0" smtClean="0">
                <a:solidFill>
                  <a:prstClr val="white"/>
                </a:solidFill>
              </a:rPr>
              <a:t>Cara install nginx:</a:t>
            </a:r>
            <a:endParaRPr lang="en-US" sz="1800" b="1" dirty="0">
              <a:solidFill>
                <a:prstClr val="white"/>
              </a:solidFill>
            </a:endParaRPr>
          </a:p>
          <a:p>
            <a:pPr lvl="1">
              <a:lnSpc>
                <a:spcPct val="75000"/>
              </a:lnSpc>
              <a:buClr>
                <a:schemeClr val="bg1"/>
              </a:buClr>
              <a:buSzPct val="115000"/>
              <a:buFont typeface="Courier New" panose="02070309020205020404" pitchFamily="49" charset="0"/>
              <a:buChar char="o"/>
            </a:pPr>
            <a:r>
              <a:rPr lang="id-ID" sz="1600" b="1" dirty="0" smtClean="0">
                <a:solidFill>
                  <a:prstClr val="white"/>
                </a:solidFill>
              </a:rPr>
              <a:t>sudo </a:t>
            </a:r>
            <a:r>
              <a:rPr lang="en-US" sz="1600" b="1" dirty="0" smtClean="0">
                <a:solidFill>
                  <a:prstClr val="white"/>
                </a:solidFill>
              </a:rPr>
              <a:t>apt-get </a:t>
            </a:r>
            <a:r>
              <a:rPr lang="en-US" sz="1600" b="1" dirty="0">
                <a:solidFill>
                  <a:prstClr val="white"/>
                </a:solidFill>
              </a:rPr>
              <a:t>update</a:t>
            </a:r>
          </a:p>
          <a:p>
            <a:pPr lvl="1">
              <a:lnSpc>
                <a:spcPct val="75000"/>
              </a:lnSpc>
              <a:buClr>
                <a:schemeClr val="bg1"/>
              </a:buClr>
              <a:buSzPct val="115000"/>
              <a:buFont typeface="Courier New" panose="02070309020205020404" pitchFamily="49" charset="0"/>
              <a:buChar char="o"/>
            </a:pPr>
            <a:r>
              <a:rPr lang="id-ID" sz="1600" b="1" dirty="0" smtClean="0">
                <a:solidFill>
                  <a:prstClr val="white"/>
                </a:solidFill>
              </a:rPr>
              <a:t>sudo </a:t>
            </a:r>
            <a:r>
              <a:rPr lang="en-US" sz="1600" b="1" dirty="0" smtClean="0">
                <a:solidFill>
                  <a:prstClr val="white"/>
                </a:solidFill>
              </a:rPr>
              <a:t>apt-get </a:t>
            </a:r>
            <a:r>
              <a:rPr lang="en-US" sz="1600" b="1" dirty="0">
                <a:solidFill>
                  <a:prstClr val="white"/>
                </a:solidFill>
              </a:rPr>
              <a:t>install </a:t>
            </a:r>
            <a:r>
              <a:rPr lang="en-US" sz="1600" b="1" dirty="0" err="1" smtClean="0">
                <a:solidFill>
                  <a:prstClr val="white"/>
                </a:solidFill>
              </a:rPr>
              <a:t>nginx</a:t>
            </a:r>
            <a:endParaRPr lang="id-ID" sz="1600" b="1" dirty="0" smtClean="0">
              <a:solidFill>
                <a:prstClr val="white"/>
              </a:solidFill>
            </a:endParaRPr>
          </a:p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r>
              <a:rPr lang="id-ID" sz="1800" b="1" dirty="0" smtClean="0">
                <a:solidFill>
                  <a:prstClr val="white"/>
                </a:solidFill>
              </a:rPr>
              <a:t>Run nginx:</a:t>
            </a:r>
          </a:p>
          <a:p>
            <a:pPr lvl="1">
              <a:lnSpc>
                <a:spcPct val="75000"/>
              </a:lnSpc>
              <a:buClr>
                <a:schemeClr val="bg1"/>
              </a:buClr>
              <a:buSzPct val="115000"/>
              <a:buFont typeface="Courier New" panose="02070309020205020404" pitchFamily="49" charset="0"/>
              <a:buChar char="o"/>
            </a:pPr>
            <a:r>
              <a:rPr lang="id-ID" sz="1600" b="1" dirty="0" smtClean="0">
                <a:solidFill>
                  <a:prstClr val="white"/>
                </a:solidFill>
              </a:rPr>
              <a:t>sudo </a:t>
            </a:r>
            <a:r>
              <a:rPr lang="id-ID" sz="1600" b="1" dirty="0">
                <a:solidFill>
                  <a:prstClr val="white"/>
                </a:solidFill>
              </a:rPr>
              <a:t>/etc/init.d/nginx </a:t>
            </a:r>
            <a:r>
              <a:rPr lang="id-ID" sz="1600" b="1" dirty="0" smtClean="0">
                <a:solidFill>
                  <a:prstClr val="white"/>
                </a:solidFill>
              </a:rPr>
              <a:t>start</a:t>
            </a:r>
          </a:p>
          <a:p>
            <a:pPr lvl="1">
              <a:lnSpc>
                <a:spcPct val="75000"/>
              </a:lnSpc>
              <a:buClr>
                <a:schemeClr val="bg1"/>
              </a:buClr>
              <a:buSzPct val="115000"/>
              <a:buFont typeface="Courier New" panose="02070309020205020404" pitchFamily="49" charset="0"/>
              <a:buChar char="o"/>
            </a:pPr>
            <a:r>
              <a:rPr lang="id-ID" sz="1600" b="1" dirty="0">
                <a:solidFill>
                  <a:prstClr val="white"/>
                </a:solidFill>
              </a:rPr>
              <a:t>sudo /etc/init.d/nginx </a:t>
            </a:r>
            <a:r>
              <a:rPr lang="id-ID" sz="1600" b="1" dirty="0" smtClean="0">
                <a:solidFill>
                  <a:prstClr val="white"/>
                </a:solidFill>
              </a:rPr>
              <a:t>restart</a:t>
            </a:r>
            <a:endParaRPr lang="id-ID" sz="1600" b="1" dirty="0" smtClean="0">
              <a:solidFill>
                <a:prstClr val="white"/>
              </a:solidFill>
            </a:endParaRPr>
          </a:p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r>
              <a:rPr lang="en-US" sz="1800" b="1" dirty="0" smtClean="0">
                <a:solidFill>
                  <a:prstClr val="white"/>
                </a:solidFill>
              </a:rPr>
              <a:t>C</a:t>
            </a:r>
            <a:r>
              <a:rPr lang="id-ID" sz="1800" b="1" dirty="0" smtClean="0">
                <a:solidFill>
                  <a:prstClr val="white"/>
                </a:solidFill>
              </a:rPr>
              <a:t>ek di web server nginx telah jalan:</a:t>
            </a:r>
            <a:endParaRPr lang="id-ID" sz="1800" b="1" dirty="0" smtClean="0">
              <a:solidFill>
                <a:prstClr val="white"/>
              </a:solidFill>
            </a:endParaRPr>
          </a:p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endParaRPr lang="id-ID" sz="1800" b="1" dirty="0">
              <a:solidFill>
                <a:prstClr val="white"/>
              </a:solidFill>
            </a:endParaRPr>
          </a:p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endParaRPr lang="id-ID" sz="1800" b="1" dirty="0" smtClean="0">
              <a:solidFill>
                <a:prstClr val="white"/>
              </a:solidFill>
            </a:endParaRPr>
          </a:p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endParaRPr lang="id-ID" sz="1800" b="1" dirty="0" smtClean="0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829618" y="3692374"/>
            <a:ext cx="22519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http://52.205.191.97/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5149" y="4165627"/>
            <a:ext cx="3472335" cy="191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038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 30"/>
          <p:cNvSpPr/>
          <p:nvPr/>
        </p:nvSpPr>
        <p:spPr>
          <a:xfrm>
            <a:off x="0" y="-1570"/>
            <a:ext cx="12192000" cy="6858000"/>
          </a:xfrm>
          <a:prstGeom prst="rect">
            <a:avLst/>
          </a:prstGeom>
          <a:solidFill>
            <a:schemeClr val="tx1">
              <a:alpha val="8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447317" y="6384267"/>
            <a:ext cx="7634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SSMART 2020, LPPM UB</a:t>
            </a:r>
            <a:b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By: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Imam Cholissodin</a:t>
            </a:r>
            <a:r>
              <a:rPr lang="id-ID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|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Faculty Of Computer Science (</a:t>
            </a:r>
            <a:r>
              <a:rPr lang="en-US" sz="1200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a.k.a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FILKOM), UB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294" y="220317"/>
            <a:ext cx="2470985" cy="549966"/>
          </a:xfrm>
          <a:prstGeom prst="rect">
            <a:avLst/>
          </a:prstGeom>
        </p:spPr>
      </p:pic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8" y="82588"/>
            <a:ext cx="8515794" cy="981075"/>
          </a:xfrm>
        </p:spPr>
        <p:txBody>
          <a:bodyPr/>
          <a:lstStyle/>
          <a:p>
            <a:r>
              <a:rPr lang="id-ID" altLang="en-US" b="1" dirty="0" smtClean="0">
                <a:solidFill>
                  <a:schemeClr val="bg1"/>
                </a:solidFill>
              </a:rPr>
              <a:t>Create like Ngrok 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 flipH="1">
            <a:off x="438150" y="893653"/>
            <a:ext cx="3296096" cy="46147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9550" h="990600">
                <a:moveTo>
                  <a:pt x="1066800" y="0"/>
                </a:moveTo>
                <a:lnTo>
                  <a:pt x="4019550" y="0"/>
                </a:lnTo>
                <a:lnTo>
                  <a:pt x="4019550" y="990600"/>
                </a:lnTo>
                <a:lnTo>
                  <a:pt x="0" y="990600"/>
                </a:lnTo>
                <a:lnTo>
                  <a:pt x="1066800" y="0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28" name="Rectangle 3">
            <a:extLst>
              <a:ext uri="{FF2B5EF4-FFF2-40B4-BE49-F238E27FC236}">
                <a16:creationId xmlns:a16="http://schemas.microsoft.com/office/drawing/2014/main" xmlns="" id="{8C94F085-F05C-4C05-AA8E-F97AF4907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723" y="1191170"/>
            <a:ext cx="11460213" cy="506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id-ID" sz="2000" kern="0" dirty="0">
                <a:solidFill>
                  <a:schemeClr val="bg1"/>
                </a:solidFill>
                <a:latin typeface="Arial"/>
                <a:cs typeface="Arial"/>
              </a:rPr>
              <a:t>/</a:t>
            </a:r>
            <a:r>
              <a:rPr lang="id-ID" sz="2000" kern="0" dirty="0" smtClean="0">
                <a:solidFill>
                  <a:schemeClr val="bg1"/>
                </a:solidFill>
                <a:latin typeface="Arial"/>
                <a:cs typeface="Arial"/>
              </a:rPr>
              <a:t>home/mobaxterm, ketikkan</a:t>
            </a:r>
            <a:endParaRPr kumimoji="0" lang="en-US" sz="24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86246" y="1495900"/>
            <a:ext cx="111406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ssh</a:t>
            </a:r>
            <a:r>
              <a:rPr lang="en-US" sz="1600" dirty="0">
                <a:solidFill>
                  <a:schemeClr val="bg1"/>
                </a:solidFill>
              </a:rPr>
              <a:t> -</a:t>
            </a:r>
            <a:r>
              <a:rPr lang="en-US" sz="1600" dirty="0" err="1">
                <a:solidFill>
                  <a:schemeClr val="bg1"/>
                </a:solidFill>
              </a:rPr>
              <a:t>i</a:t>
            </a:r>
            <a:r>
              <a:rPr lang="en-US" sz="1600" dirty="0">
                <a:solidFill>
                  <a:schemeClr val="bg1"/>
                </a:solidFill>
              </a:rPr>
              <a:t> /</a:t>
            </a:r>
            <a:r>
              <a:rPr lang="en-US" sz="1600" dirty="0" err="1">
                <a:solidFill>
                  <a:schemeClr val="bg1"/>
                </a:solidFill>
              </a:rPr>
              <a:t>mnt</a:t>
            </a:r>
            <a:r>
              <a:rPr lang="en-US" sz="1600" dirty="0">
                <a:solidFill>
                  <a:schemeClr val="bg1"/>
                </a:solidFill>
              </a:rPr>
              <a:t>/c/Users/Imacho/Downloads/bc-1.pem -R 8080:localhost:80 ubuntu@ec2-52-205-191-97.compute-1.amazonaws.com</a:t>
            </a: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>
          <a:xfrm>
            <a:off x="6962069" y="1913101"/>
            <a:ext cx="4073434" cy="36473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r>
              <a:rPr lang="en-US" sz="1800" b="1" dirty="0" smtClean="0">
                <a:solidFill>
                  <a:prstClr val="white"/>
                </a:solidFill>
              </a:rPr>
              <a:t>C</a:t>
            </a:r>
            <a:r>
              <a:rPr lang="id-ID" sz="1800" b="1" dirty="0" smtClean="0">
                <a:solidFill>
                  <a:prstClr val="white"/>
                </a:solidFill>
              </a:rPr>
              <a:t>ek di web local telah berjalan di server nginx public:</a:t>
            </a:r>
            <a:endParaRPr lang="id-ID" sz="1800" b="1" dirty="0" smtClean="0">
              <a:solidFill>
                <a:prstClr val="white"/>
              </a:solidFill>
            </a:endParaRPr>
          </a:p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endParaRPr lang="id-ID" sz="1800" b="1" dirty="0">
              <a:solidFill>
                <a:prstClr val="white"/>
              </a:solidFill>
            </a:endParaRPr>
          </a:p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endParaRPr lang="id-ID" sz="1800" b="1" dirty="0" smtClean="0">
              <a:solidFill>
                <a:prstClr val="white"/>
              </a:solidFill>
            </a:endParaRPr>
          </a:p>
          <a:p>
            <a:pPr>
              <a:lnSpc>
                <a:spcPct val="75000"/>
              </a:lnSpc>
              <a:buClr>
                <a:schemeClr val="bg1"/>
              </a:buClr>
              <a:buSzPct val="115000"/>
              <a:buFont typeface="Wingdings" panose="05000000000000000000" pitchFamily="2" charset="2"/>
              <a:buChar char="§"/>
            </a:pPr>
            <a:endParaRPr lang="id-ID" sz="1800" b="1" dirty="0" smtClean="0">
              <a:solidFill>
                <a:prstClr val="white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446" y="1971017"/>
            <a:ext cx="5803900" cy="34182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000" y="2438700"/>
            <a:ext cx="4587936" cy="253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4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127"/>
          <a:stretch/>
        </p:blipFill>
        <p:spPr>
          <a:xfrm>
            <a:off x="0" y="-1"/>
            <a:ext cx="12192000" cy="70892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8923"/>
            <a:ext cx="12192000" cy="5627343"/>
          </a:xfrm>
          <a:prstGeom prst="rect">
            <a:avLst/>
          </a:prstGeom>
        </p:spPr>
      </p:pic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2464304" y="2938460"/>
            <a:ext cx="6958457" cy="981075"/>
          </a:xfrm>
        </p:spPr>
        <p:txBody>
          <a:bodyPr>
            <a:noAutofit/>
          </a:bodyPr>
          <a:lstStyle/>
          <a:p>
            <a:pPr algn="ctr"/>
            <a:r>
              <a:rPr lang="id-ID" altLang="en-US" sz="2400" b="1" dirty="0" smtClean="0"/>
              <a:t>Reverse Tunnel untuk WebApp di Colab dan Running di VPS EC2-nya AWS</a:t>
            </a:r>
            <a:endParaRPr lang="en-US" altLang="en-US" sz="2400" b="1" dirty="0"/>
          </a:p>
        </p:txBody>
      </p:sp>
      <p:sp>
        <p:nvSpPr>
          <p:cNvPr id="19" name="Rectangle 2"/>
          <p:cNvSpPr txBox="1">
            <a:spLocks noChangeArrowheads="1"/>
          </p:cNvSpPr>
          <p:nvPr/>
        </p:nvSpPr>
        <p:spPr>
          <a:xfrm>
            <a:off x="2043053" y="4158150"/>
            <a:ext cx="7800957" cy="19909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altLang="en-US" sz="1800" b="1" dirty="0"/>
              <a:t>My </a:t>
            </a:r>
            <a:r>
              <a:rPr lang="id-ID" altLang="en-US" sz="1800" b="1" dirty="0" smtClean="0"/>
              <a:t>Team &amp; I</a:t>
            </a:r>
            <a:r>
              <a:rPr lang="en-US" altLang="en-US" sz="1800" b="1" dirty="0" smtClean="0"/>
              <a:t>: </a:t>
            </a:r>
            <a:endParaRPr lang="id-ID" altLang="en-US" sz="1800" b="1" dirty="0" smtClean="0"/>
          </a:p>
          <a:p>
            <a:pPr algn="ctr"/>
            <a:r>
              <a:rPr lang="en-US" altLang="en-US" sz="1800" b="1" dirty="0" smtClean="0"/>
              <a:t>Imam Cholissodin</a:t>
            </a:r>
            <a:r>
              <a:rPr lang="id-ID" altLang="en-US" sz="1800" b="1" dirty="0" smtClean="0"/>
              <a:t> S.Si., M.Kom</a:t>
            </a:r>
          </a:p>
          <a:p>
            <a:pPr algn="ctr"/>
            <a:r>
              <a:rPr lang="en-US" altLang="en-US" sz="1800" b="1" dirty="0" smtClean="0"/>
              <a:t>Ir</a:t>
            </a:r>
            <a:r>
              <a:rPr lang="en-US" altLang="en-US" sz="1800" b="1" dirty="0"/>
              <a:t>. </a:t>
            </a:r>
            <a:r>
              <a:rPr lang="en-US" altLang="en-US" sz="1800" b="1" dirty="0" err="1"/>
              <a:t>Sutrisno</a:t>
            </a:r>
            <a:r>
              <a:rPr lang="en-US" altLang="en-US" sz="1800" b="1" dirty="0"/>
              <a:t>, </a:t>
            </a:r>
            <a:r>
              <a:rPr lang="en-US" altLang="en-US" sz="1800" b="1" dirty="0" smtClean="0"/>
              <a:t>M.T</a:t>
            </a:r>
            <a:r>
              <a:rPr lang="id-ID" altLang="en-US" sz="1800" b="1" dirty="0" smtClean="0"/>
              <a:t>.</a:t>
            </a:r>
          </a:p>
          <a:p>
            <a:pPr algn="ctr"/>
            <a:r>
              <a:rPr lang="en-US" altLang="en-US" sz="1800" b="1" dirty="0" err="1" smtClean="0"/>
              <a:t>Nurudin</a:t>
            </a:r>
            <a:r>
              <a:rPr lang="en-US" altLang="en-US" sz="1800" b="1" dirty="0" smtClean="0"/>
              <a:t> </a:t>
            </a:r>
            <a:r>
              <a:rPr lang="en-US" altLang="en-US" sz="1800" b="1" dirty="0" err="1"/>
              <a:t>Santoso</a:t>
            </a:r>
            <a:r>
              <a:rPr lang="en-US" altLang="en-US" sz="1800" b="1" dirty="0"/>
              <a:t>, S.T., </a:t>
            </a:r>
            <a:r>
              <a:rPr lang="en-US" altLang="en-US" sz="1800" b="1" dirty="0" smtClean="0"/>
              <a:t>M.T</a:t>
            </a:r>
            <a:r>
              <a:rPr lang="id-ID" altLang="en-US" sz="1800" b="1" dirty="0" smtClean="0"/>
              <a:t>.</a:t>
            </a:r>
          </a:p>
          <a:p>
            <a:pPr algn="ctr"/>
            <a:r>
              <a:rPr lang="en-US" altLang="en-US" sz="1800" b="1" dirty="0" err="1"/>
              <a:t>Arief</a:t>
            </a:r>
            <a:r>
              <a:rPr lang="en-US" altLang="en-US" sz="1800" b="1" dirty="0"/>
              <a:t> Andy </a:t>
            </a:r>
            <a:r>
              <a:rPr lang="en-US" altLang="en-US" sz="1800" b="1" dirty="0" err="1" smtClean="0"/>
              <a:t>Soebroto</a:t>
            </a:r>
            <a:r>
              <a:rPr lang="id-ID" altLang="en-US" sz="1800" b="1" dirty="0" smtClean="0"/>
              <a:t>, </a:t>
            </a:r>
            <a:r>
              <a:rPr lang="en-US" altLang="en-US" sz="1800" b="1" dirty="0" smtClean="0"/>
              <a:t>S.T</a:t>
            </a:r>
            <a:r>
              <a:rPr lang="en-US" altLang="en-US" sz="1800" b="1" dirty="0"/>
              <a:t>., </a:t>
            </a:r>
            <a:r>
              <a:rPr lang="en-US" altLang="en-US" sz="1800" b="1" dirty="0" smtClean="0"/>
              <a:t>M.</a:t>
            </a:r>
            <a:r>
              <a:rPr lang="id-ID" altLang="en-US" sz="1800" b="1" dirty="0" smtClean="0"/>
              <a:t>Kom.</a:t>
            </a:r>
            <a:endParaRPr lang="id-ID" altLang="en-US" sz="1800" b="1" dirty="0"/>
          </a:p>
          <a:p>
            <a:pPr algn="ctr"/>
            <a:r>
              <a:rPr lang="en-US" altLang="en-US" sz="1800" b="1" dirty="0" err="1" smtClean="0"/>
              <a:t>Nurul</a:t>
            </a:r>
            <a:r>
              <a:rPr lang="en-US" altLang="en-US" sz="1800" b="1" dirty="0" smtClean="0"/>
              <a:t> </a:t>
            </a:r>
            <a:r>
              <a:rPr lang="en-US" altLang="en-US" sz="1800" b="1" dirty="0" err="1" smtClean="0"/>
              <a:t>Hidayat</a:t>
            </a:r>
            <a:r>
              <a:rPr lang="id-ID" altLang="en-US" sz="1800" b="1" dirty="0" smtClean="0"/>
              <a:t>, </a:t>
            </a:r>
            <a:r>
              <a:rPr lang="id-ID" altLang="en-US" sz="1800" b="1" dirty="0"/>
              <a:t>S.Pd., M.Sc. </a:t>
            </a:r>
          </a:p>
          <a:p>
            <a:pPr algn="ctr"/>
            <a:r>
              <a:rPr lang="en-US" altLang="en-US" sz="1800" b="1" dirty="0" smtClean="0"/>
              <a:t>Prof</a:t>
            </a:r>
            <a:r>
              <a:rPr lang="en-US" altLang="en-US" sz="1800" b="1" dirty="0"/>
              <a:t>. Dr. </a:t>
            </a:r>
            <a:r>
              <a:rPr lang="en-US" altLang="en-US" sz="1800" b="1" dirty="0" err="1"/>
              <a:t>Nurul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Taufiqu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Rochman</a:t>
            </a:r>
            <a:r>
              <a:rPr lang="en-US" altLang="en-US" sz="1800" b="1" dirty="0"/>
              <a:t>, </a:t>
            </a:r>
            <a:r>
              <a:rPr lang="en-US" altLang="en-US" sz="1800" b="1" dirty="0" err="1"/>
              <a:t>M.Eng</a:t>
            </a:r>
            <a:endParaRPr lang="en-US" altLang="en-US" sz="1800" b="1" dirty="0"/>
          </a:p>
          <a:p>
            <a:pPr algn="ctr"/>
            <a:endParaRPr lang="en-US" altLang="en-US" sz="18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844" r="91628"/>
          <a:stretch/>
        </p:blipFill>
        <p:spPr>
          <a:xfrm>
            <a:off x="0" y="5327441"/>
            <a:ext cx="1190172" cy="15305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761" y="13034"/>
            <a:ext cx="2470985" cy="54996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6336268"/>
            <a:ext cx="12192000" cy="521732"/>
          </a:xfrm>
          <a:custGeom>
            <a:avLst/>
            <a:gdLst>
              <a:gd name="connsiteX0" fmla="*/ 0 w 9467850"/>
              <a:gd name="connsiteY0" fmla="*/ 0 h 952500"/>
              <a:gd name="connsiteX1" fmla="*/ 9467850 w 9467850"/>
              <a:gd name="connsiteY1" fmla="*/ 0 h 952500"/>
              <a:gd name="connsiteX2" fmla="*/ 9467850 w 9467850"/>
              <a:gd name="connsiteY2" fmla="*/ 952500 h 952500"/>
              <a:gd name="connsiteX3" fmla="*/ 0 w 9467850"/>
              <a:gd name="connsiteY3" fmla="*/ 952500 h 952500"/>
              <a:gd name="connsiteX4" fmla="*/ 0 w 9467850"/>
              <a:gd name="connsiteY4" fmla="*/ 0 h 952500"/>
              <a:gd name="connsiteX0" fmla="*/ 914400 w 9467850"/>
              <a:gd name="connsiteY0" fmla="*/ 0 h 952500"/>
              <a:gd name="connsiteX1" fmla="*/ 9467850 w 9467850"/>
              <a:gd name="connsiteY1" fmla="*/ 0 h 952500"/>
              <a:gd name="connsiteX2" fmla="*/ 9467850 w 9467850"/>
              <a:gd name="connsiteY2" fmla="*/ 952500 h 952500"/>
              <a:gd name="connsiteX3" fmla="*/ 0 w 9467850"/>
              <a:gd name="connsiteY3" fmla="*/ 952500 h 952500"/>
              <a:gd name="connsiteX4" fmla="*/ 914400 w 9467850"/>
              <a:gd name="connsiteY4" fmla="*/ 0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67850" h="952500">
                <a:moveTo>
                  <a:pt x="914400" y="0"/>
                </a:moveTo>
                <a:lnTo>
                  <a:pt x="9467850" y="0"/>
                </a:lnTo>
                <a:lnTo>
                  <a:pt x="9467850" y="952500"/>
                </a:lnTo>
                <a:lnTo>
                  <a:pt x="0" y="952500"/>
                </a:lnTo>
                <a:lnTo>
                  <a:pt x="914400" y="0"/>
                </a:lnTo>
                <a:close/>
              </a:path>
            </a:pathLst>
          </a:custGeom>
          <a:gradFill flip="none" rotWithShape="1">
            <a:gsLst>
              <a:gs pos="0">
                <a:srgbClr val="0284C2">
                  <a:shade val="30000"/>
                  <a:satMod val="115000"/>
                </a:srgbClr>
              </a:gs>
              <a:gs pos="50000">
                <a:srgbClr val="0284C2">
                  <a:shade val="67500"/>
                  <a:satMod val="115000"/>
                </a:srgbClr>
              </a:gs>
              <a:gs pos="100000">
                <a:srgbClr val="0284C2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5065017" y="6424136"/>
            <a:ext cx="7019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By: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Imam Cholissodin</a:t>
            </a:r>
            <a:r>
              <a:rPr lang="id-ID" b="1" dirty="0">
                <a:solidFill>
                  <a:schemeClr val="bg1"/>
                </a:solidFill>
              </a:rPr>
              <a:t> | </a:t>
            </a:r>
            <a:r>
              <a:rPr lang="id-ID" b="1" dirty="0" smtClean="0">
                <a:solidFill>
                  <a:schemeClr val="bg1"/>
                </a:solidFill>
              </a:rPr>
              <a:t>Faculty Of Computer Science (a.k.a </a:t>
            </a:r>
            <a:r>
              <a:rPr lang="en-US" b="1" dirty="0" smtClean="0">
                <a:solidFill>
                  <a:schemeClr val="bg1"/>
                </a:solidFill>
              </a:rPr>
              <a:t>F</a:t>
            </a:r>
            <a:r>
              <a:rPr lang="id-ID" b="1" dirty="0" smtClean="0">
                <a:solidFill>
                  <a:schemeClr val="bg1"/>
                </a:solidFill>
              </a:rPr>
              <a:t>ILKOM),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UB</a:t>
            </a:r>
            <a:endParaRPr lang="id-ID" b="1" dirty="0">
              <a:solidFill>
                <a:schemeClr val="bg1"/>
              </a:solidFill>
            </a:endParaRPr>
          </a:p>
        </p:txBody>
      </p:sp>
      <p:sp>
        <p:nvSpPr>
          <p:cNvPr id="12" name="Rectangle 6"/>
          <p:cNvSpPr/>
          <p:nvPr/>
        </p:nvSpPr>
        <p:spPr>
          <a:xfrm flipH="1">
            <a:off x="-2" y="-4"/>
            <a:ext cx="8824687" cy="521732"/>
          </a:xfrm>
          <a:custGeom>
            <a:avLst/>
            <a:gdLst>
              <a:gd name="connsiteX0" fmla="*/ 0 w 9467850"/>
              <a:gd name="connsiteY0" fmla="*/ 0 h 952500"/>
              <a:gd name="connsiteX1" fmla="*/ 9467850 w 9467850"/>
              <a:gd name="connsiteY1" fmla="*/ 0 h 952500"/>
              <a:gd name="connsiteX2" fmla="*/ 9467850 w 9467850"/>
              <a:gd name="connsiteY2" fmla="*/ 952500 h 952500"/>
              <a:gd name="connsiteX3" fmla="*/ 0 w 9467850"/>
              <a:gd name="connsiteY3" fmla="*/ 952500 h 952500"/>
              <a:gd name="connsiteX4" fmla="*/ 0 w 9467850"/>
              <a:gd name="connsiteY4" fmla="*/ 0 h 952500"/>
              <a:gd name="connsiteX0" fmla="*/ 914400 w 9467850"/>
              <a:gd name="connsiteY0" fmla="*/ 0 h 952500"/>
              <a:gd name="connsiteX1" fmla="*/ 9467850 w 9467850"/>
              <a:gd name="connsiteY1" fmla="*/ 0 h 952500"/>
              <a:gd name="connsiteX2" fmla="*/ 9467850 w 9467850"/>
              <a:gd name="connsiteY2" fmla="*/ 952500 h 952500"/>
              <a:gd name="connsiteX3" fmla="*/ 0 w 9467850"/>
              <a:gd name="connsiteY3" fmla="*/ 952500 h 952500"/>
              <a:gd name="connsiteX4" fmla="*/ 914400 w 9467850"/>
              <a:gd name="connsiteY4" fmla="*/ 0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67850" h="952500">
                <a:moveTo>
                  <a:pt x="914400" y="0"/>
                </a:moveTo>
                <a:lnTo>
                  <a:pt x="9467850" y="0"/>
                </a:lnTo>
                <a:lnTo>
                  <a:pt x="9467850" y="952500"/>
                </a:lnTo>
                <a:lnTo>
                  <a:pt x="0" y="952500"/>
                </a:lnTo>
                <a:lnTo>
                  <a:pt x="914400" y="0"/>
                </a:lnTo>
                <a:close/>
              </a:path>
            </a:pathLst>
          </a:custGeom>
          <a:gradFill flip="none" rotWithShape="1">
            <a:gsLst>
              <a:gs pos="0">
                <a:srgbClr val="0284C2">
                  <a:shade val="30000"/>
                  <a:satMod val="115000"/>
                </a:srgbClr>
              </a:gs>
              <a:gs pos="50000">
                <a:srgbClr val="0284C2">
                  <a:shade val="67500"/>
                  <a:satMod val="115000"/>
                </a:srgbClr>
              </a:gs>
              <a:gs pos="100000">
                <a:srgbClr val="0284C2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72033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 30"/>
          <p:cNvSpPr/>
          <p:nvPr/>
        </p:nvSpPr>
        <p:spPr>
          <a:xfrm>
            <a:off x="0" y="-1570"/>
            <a:ext cx="12192000" cy="6858000"/>
          </a:xfrm>
          <a:prstGeom prst="rect">
            <a:avLst/>
          </a:prstGeom>
          <a:solidFill>
            <a:schemeClr val="tx1">
              <a:alpha val="8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447317" y="6384267"/>
            <a:ext cx="7634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SSMART 2020, LPPM UB</a:t>
            </a:r>
            <a:b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By: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Imam Cholissodin</a:t>
            </a:r>
            <a:r>
              <a:rPr lang="id-ID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|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Faculty Of Computer Science (</a:t>
            </a:r>
            <a:r>
              <a:rPr lang="en-US" sz="1200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a.k.a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FILKOM), UB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294" y="220317"/>
            <a:ext cx="2470985" cy="549966"/>
          </a:xfrm>
          <a:prstGeom prst="rect">
            <a:avLst/>
          </a:prstGeom>
        </p:spPr>
      </p:pic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8" y="82588"/>
            <a:ext cx="8515794" cy="981075"/>
          </a:xfrm>
        </p:spPr>
        <p:txBody>
          <a:bodyPr>
            <a:normAutofit fontScale="90000"/>
          </a:bodyPr>
          <a:lstStyle/>
          <a:p>
            <a:r>
              <a:rPr lang="id-ID" altLang="en-US" b="1" dirty="0" smtClean="0">
                <a:solidFill>
                  <a:schemeClr val="bg1"/>
                </a:solidFill>
              </a:rPr>
              <a:t>Konfigurasi </a:t>
            </a:r>
            <a:r>
              <a:rPr lang="id-ID" altLang="en-US" b="1" dirty="0" smtClean="0">
                <a:solidFill>
                  <a:schemeClr val="bg1"/>
                </a:solidFill>
              </a:rPr>
              <a:t>SSH Colab using Reverse (1.1)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 flipH="1">
            <a:off x="438150" y="893653"/>
            <a:ext cx="3296096" cy="46147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9550" h="990600">
                <a:moveTo>
                  <a:pt x="1066800" y="0"/>
                </a:moveTo>
                <a:lnTo>
                  <a:pt x="4019550" y="0"/>
                </a:lnTo>
                <a:lnTo>
                  <a:pt x="4019550" y="990600"/>
                </a:lnTo>
                <a:lnTo>
                  <a:pt x="0" y="990600"/>
                </a:lnTo>
                <a:lnTo>
                  <a:pt x="1066800" y="0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28" name="Rectangle 3">
            <a:extLst>
              <a:ext uri="{FF2B5EF4-FFF2-40B4-BE49-F238E27FC236}">
                <a16:creationId xmlns:a16="http://schemas.microsoft.com/office/drawing/2014/main" xmlns="" id="{8C94F085-F05C-4C05-AA8E-F97AF4907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723" y="1191170"/>
            <a:ext cx="11460213" cy="506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id-ID" sz="2000" kern="0" noProof="0" dirty="0" smtClean="0">
                <a:solidFill>
                  <a:schemeClr val="bg1"/>
                </a:solidFill>
                <a:latin typeface="Arial"/>
                <a:cs typeface="Arial"/>
              </a:rPr>
              <a:t>Instalasi di Google Colab:</a:t>
            </a:r>
            <a:endParaRPr kumimoji="0" lang="en-US" sz="24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12800" y="1600596"/>
            <a:ext cx="11014136" cy="4385816"/>
          </a:xfrm>
          <a:prstGeom prst="rect">
            <a:avLst/>
          </a:prstGeom>
          <a:ln>
            <a:solidFill>
              <a:schemeClr val="bg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id-ID" sz="900" dirty="0">
                <a:solidFill>
                  <a:srgbClr val="6AA94F"/>
                </a:solidFill>
                <a:latin typeface="Courier New" panose="02070309020205020404" pitchFamily="49" charset="0"/>
              </a:rPr>
              <a:t># configurasi colab utk create reverve ssh ke AWS</a:t>
            </a:r>
            <a:endParaRPr lang="id-ID" sz="9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os.chdir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id-ID" sz="900" dirty="0">
                <a:solidFill>
                  <a:srgbClr val="CE9178"/>
                </a:solidFill>
                <a:latin typeface="Courier New" panose="02070309020205020404" pitchFamily="49" charset="0"/>
              </a:rPr>
              <a:t>"/"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endParaRPr lang="id-ID" sz="9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/>
            </a:r>
            <a:b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id-ID" sz="900" dirty="0">
                <a:solidFill>
                  <a:srgbClr val="6AA94F"/>
                </a:solidFill>
                <a:latin typeface="Courier New" panose="02070309020205020404" pitchFamily="49" charset="0"/>
              </a:rPr>
              <a:t>#Generate root password</a:t>
            </a:r>
            <a:endParaRPr lang="id-ID" sz="9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900" dirty="0">
                <a:solidFill>
                  <a:srgbClr val="C586C0"/>
                </a:solidFill>
                <a:latin typeface="Courier New" panose="02070309020205020404" pitchFamily="49" charset="0"/>
              </a:rPr>
              <a:t>import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random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string</a:t>
            </a:r>
          </a:p>
          <a:p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password = </a:t>
            </a:r>
            <a:r>
              <a:rPr lang="id-ID" sz="900" dirty="0">
                <a:solidFill>
                  <a:srgbClr val="CE9178"/>
                </a:solidFill>
                <a:latin typeface="Courier New" panose="02070309020205020404" pitchFamily="49" charset="0"/>
              </a:rPr>
              <a:t>''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.join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random.choice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string.ascii_letters + string.digits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</a:t>
            </a:r>
            <a:r>
              <a:rPr lang="id-ID" sz="900" dirty="0">
                <a:solidFill>
                  <a:srgbClr val="C586C0"/>
                </a:solidFill>
                <a:latin typeface="Courier New" panose="02070309020205020404" pitchFamily="49" charset="0"/>
              </a:rPr>
              <a:t>for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i </a:t>
            </a:r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in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</a:t>
            </a:r>
            <a:r>
              <a:rPr lang="id-ID" sz="900" dirty="0">
                <a:solidFill>
                  <a:srgbClr val="DCDCAA"/>
                </a:solidFill>
                <a:latin typeface="Courier New" panose="02070309020205020404" pitchFamily="49" charset="0"/>
              </a:rPr>
              <a:t>range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id-ID" sz="900" dirty="0">
                <a:solidFill>
                  <a:srgbClr val="B5CEA8"/>
                </a:solidFill>
                <a:latin typeface="Courier New" panose="02070309020205020404" pitchFamily="49" charset="0"/>
              </a:rPr>
              <a:t>20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))</a:t>
            </a:r>
            <a:endParaRPr lang="id-ID" sz="9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900" dirty="0">
                <a:solidFill>
                  <a:srgbClr val="DCDCAA"/>
                </a:solidFill>
                <a:latin typeface="Courier New" panose="02070309020205020404" pitchFamily="49" charset="0"/>
              </a:rPr>
              <a:t>print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password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endParaRPr lang="id-ID" sz="9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password = </a:t>
            </a:r>
            <a:r>
              <a:rPr lang="id-ID" sz="900" dirty="0">
                <a:solidFill>
                  <a:srgbClr val="CE9178"/>
                </a:solidFill>
                <a:latin typeface="Courier New" panose="02070309020205020404" pitchFamily="49" charset="0"/>
              </a:rPr>
              <a:t>'root'</a:t>
            </a:r>
            <a:endParaRPr lang="id-ID" sz="9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/>
            </a:r>
            <a:b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apt-get install -qq -o=Dpkg::Use-Pty=</a:t>
            </a:r>
            <a:r>
              <a:rPr lang="id-ID" sz="900" dirty="0">
                <a:solidFill>
                  <a:srgbClr val="B5CEA8"/>
                </a:solidFill>
                <a:latin typeface="Courier New" panose="02070309020205020404" pitchFamily="49" charset="0"/>
              </a:rPr>
              <a:t>0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openssh-server &gt; /dev/null</a:t>
            </a:r>
          </a:p>
          <a:p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echo root:$password | chpasswd</a:t>
            </a:r>
          </a:p>
          <a:p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rm -r /var/run/sshd</a:t>
            </a:r>
          </a:p>
          <a:p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mkdir -p /var/run/sshd</a:t>
            </a:r>
          </a:p>
          <a:p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rm -r /root/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.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ssh</a:t>
            </a:r>
          </a:p>
          <a:p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mkdir -p /root/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.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ssh</a:t>
            </a:r>
          </a:p>
          <a:p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/>
            </a:r>
            <a:b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echo </a:t>
            </a:r>
            <a:r>
              <a:rPr lang="id-ID" sz="900" dirty="0">
                <a:solidFill>
                  <a:srgbClr val="CE9178"/>
                </a:solidFill>
                <a:latin typeface="Courier New" panose="02070309020205020404" pitchFamily="49" charset="0"/>
              </a:rPr>
              <a:t>"PermitRootLogin yes"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&gt;&gt; /etc/ssh/sshd_config</a:t>
            </a:r>
          </a:p>
          <a:p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echo </a:t>
            </a:r>
            <a:r>
              <a:rPr lang="id-ID" sz="900" dirty="0">
                <a:solidFill>
                  <a:srgbClr val="CE9178"/>
                </a:solidFill>
                <a:latin typeface="Courier New" panose="02070309020205020404" pitchFamily="49" charset="0"/>
              </a:rPr>
              <a:t>"LD_LIBRARY_PATH=$LD_LIBRARY_PATH:/usr/lib64-nvidia"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&gt;&gt; /root/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.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bashrc</a:t>
            </a:r>
          </a:p>
          <a:p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echo </a:t>
            </a:r>
            <a:r>
              <a:rPr lang="id-ID" sz="900" dirty="0">
                <a:solidFill>
                  <a:srgbClr val="CE9178"/>
                </a:solidFill>
                <a:latin typeface="Courier New" panose="02070309020205020404" pitchFamily="49" charset="0"/>
              </a:rPr>
              <a:t>"export LD_LIBRARY_PATH"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&gt;&gt; /root/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.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bashrc</a:t>
            </a:r>
          </a:p>
          <a:p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/usr/sbin/sshd </a:t>
            </a:r>
            <a:r>
              <a:rPr lang="id-ID" sz="900" dirty="0">
                <a:solidFill>
                  <a:srgbClr val="6AA94F"/>
                </a:solidFill>
                <a:latin typeface="Courier New" panose="02070309020205020404" pitchFamily="49" charset="0"/>
              </a:rPr>
              <a:t># will daemonize</a:t>
            </a:r>
            <a:endParaRPr lang="id-ID" sz="9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ssh-keygen -f ~/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.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ssh/id_rsa -t rsa -N </a:t>
            </a:r>
            <a:r>
              <a:rPr lang="id-ID" sz="900" dirty="0">
                <a:solidFill>
                  <a:srgbClr val="CE9178"/>
                </a:solidFill>
                <a:latin typeface="Courier New" panose="02070309020205020404" pitchFamily="49" charset="0"/>
              </a:rPr>
              <a:t>""</a:t>
            </a:r>
            <a:endParaRPr lang="id-ID" sz="9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/>
            </a:r>
            <a:b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id-ID" sz="900" dirty="0">
                <a:solidFill>
                  <a:srgbClr val="6AA94F"/>
                </a:solidFill>
                <a:latin typeface="Courier New" panose="02070309020205020404" pitchFamily="49" charset="0"/>
              </a:rPr>
              <a:t># !chmod 0600 /root/.ssh/*</a:t>
            </a:r>
            <a:endParaRPr lang="id-ID" sz="9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cp  </a:t>
            </a:r>
            <a:r>
              <a:rPr lang="id-ID" sz="900" dirty="0">
                <a:solidFill>
                  <a:srgbClr val="CE9178"/>
                </a:solidFill>
                <a:latin typeface="Courier New" panose="02070309020205020404" pitchFamily="49" charset="0"/>
              </a:rPr>
              <a:t>"/content/drive/My Drive/Big_Data_App_For_Covid_19/bc-1.pem"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~/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.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ssh</a:t>
            </a:r>
          </a:p>
          <a:p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chmod </a:t>
            </a:r>
            <a:r>
              <a:rPr lang="id-ID" sz="900" dirty="0">
                <a:solidFill>
                  <a:srgbClr val="B5CEA8"/>
                </a:solidFill>
                <a:latin typeface="Courier New" panose="02070309020205020404" pitchFamily="49" charset="0"/>
              </a:rPr>
              <a:t>400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~/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.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ssh/bc-</a:t>
            </a:r>
            <a:r>
              <a:rPr lang="id-ID" sz="900" dirty="0">
                <a:solidFill>
                  <a:srgbClr val="B5CEA8"/>
                </a:solidFill>
                <a:latin typeface="Courier New" panose="02070309020205020404" pitchFamily="49" charset="0"/>
              </a:rPr>
              <a:t>1.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pem</a:t>
            </a:r>
          </a:p>
          <a:p>
            <a:r>
              <a:rPr lang="id-ID" sz="900" dirty="0">
                <a:solidFill>
                  <a:srgbClr val="6AA94F"/>
                </a:solidFill>
                <a:latin typeface="Courier New" panose="02070309020205020404" pitchFamily="49" charset="0"/>
              </a:rPr>
              <a:t># !chown root:root  ~/.ssh/bc-1.pem</a:t>
            </a:r>
            <a:endParaRPr lang="id-ID" sz="90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/>
            </a:r>
            <a:b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id-ID" sz="90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echo </a:t>
            </a:r>
            <a:r>
              <a:rPr lang="id-ID" sz="900" dirty="0">
                <a:solidFill>
                  <a:srgbClr val="CE9178"/>
                </a:solidFill>
                <a:latin typeface="Courier New" panose="02070309020205020404" pitchFamily="49" charset="0"/>
              </a:rPr>
              <a:t>"</a:t>
            </a:r>
            <a:r>
              <a:rPr lang="id-ID" sz="900" dirty="0">
                <a:solidFill>
                  <a:srgbClr val="00B050"/>
                </a:solidFill>
                <a:latin typeface="Courier New" panose="02070309020205020404" pitchFamily="49" charset="0"/>
              </a:rPr>
              <a:t>ssh-rsa AAAAB3NzaC1yc2EAAAADAQABAAABAQC6x3Po55G1ShdwoDoQ0rtwqcrcX/qsKBCNJTuKAsOidphrFh/oQDCgycd50JLGTQfKgVCebh+BdvqzHdgUSvFRo1Gx6YnSiKQpfW2LMU0a8XeojKVCP+vzoUT5RFEg3EZb+GYBFkT5g+fU1Qpw+etFCM0Iwqbiiomn7z3IRiLPBQwbmM5ClmgLnZH4NspqpdOMno/NPqp3cP2SftN4+fMUrIgZR2VOdloxNJfNP76ddYC0kMGt62OJmZ2zAdWXtZmj76jY7wxK9hnNiKN2WPxQ7SZe+4g9+fcAkI5pdE4SwtUqLa+zgYneI5XBH06acgJSVmQyaFQ/u1S8N3/wnDQV bc-1</a:t>
            </a:r>
            <a:r>
              <a:rPr lang="id-ID" sz="900" dirty="0">
                <a:solidFill>
                  <a:srgbClr val="CE9178"/>
                </a:solidFill>
                <a:latin typeface="Courier New" panose="02070309020205020404" pitchFamily="49" charset="0"/>
              </a:rPr>
              <a:t>"</a:t>
            </a:r>
            <a:r>
              <a:rPr lang="id-ID" sz="900" dirty="0">
                <a:solidFill>
                  <a:srgbClr val="D4D4D4"/>
                </a:solidFill>
                <a:latin typeface="Courier New" panose="02070309020205020404" pitchFamily="49" charset="0"/>
              </a:rPr>
              <a:t> &gt;&gt; /root/</a:t>
            </a:r>
            <a:r>
              <a:rPr lang="id-ID" sz="900" dirty="0">
                <a:solidFill>
                  <a:srgbClr val="DCDCDC"/>
                </a:solidFill>
                <a:latin typeface="Courier New" panose="02070309020205020404" pitchFamily="49" charset="0"/>
              </a:rPr>
              <a:t>.</a:t>
            </a:r>
            <a:r>
              <a:rPr lang="id-ID" sz="900" dirty="0" smtClean="0">
                <a:solidFill>
                  <a:srgbClr val="D4D4D4"/>
                </a:solidFill>
                <a:latin typeface="Courier New" panose="02070309020205020404" pitchFamily="49" charset="0"/>
              </a:rPr>
              <a:t>ssh/authorized_keys</a:t>
            </a:r>
            <a:endParaRPr lang="id-ID" sz="900" dirty="0">
              <a:solidFill>
                <a:srgbClr val="D4D4D4"/>
              </a:solidFill>
              <a:latin typeface="Courier New" panose="02070309020205020404" pitchFamily="49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562494" y="3359882"/>
            <a:ext cx="3473806" cy="1200329"/>
          </a:xfrm>
          <a:prstGeom prst="rect">
            <a:avLst/>
          </a:prstGeom>
          <a:ln>
            <a:solidFill>
              <a:schemeClr val="bg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Cara melihat </a:t>
            </a:r>
            <a:r>
              <a:rPr lang="id-ID" b="1" dirty="0">
                <a:solidFill>
                  <a:srgbClr val="00B050"/>
                </a:solidFill>
              </a:rPr>
              <a:t>Public Key </a:t>
            </a:r>
            <a:r>
              <a:rPr lang="id-ID" dirty="0">
                <a:solidFill>
                  <a:schemeClr val="bg1"/>
                </a:solidFill>
              </a:rPr>
              <a:t>di Computer Local (dlm hal ini adalah AWS dipakai sebagai komputer localnya</a:t>
            </a:r>
            <a:r>
              <a:rPr lang="id-ID" dirty="0" smtClean="0">
                <a:solidFill>
                  <a:schemeClr val="bg1"/>
                </a:solidFill>
              </a:rPr>
              <a:t>) </a:t>
            </a:r>
            <a:r>
              <a:rPr lang="id-ID" dirty="0" smtClean="0">
                <a:solidFill>
                  <a:schemeClr val="bg1"/>
                </a:solidFill>
                <a:sym typeface="Wingdings" panose="05000000000000000000" pitchFamily="2" charset="2"/>
              </a:rPr>
              <a:t> Ada di 1.2</a:t>
            </a:r>
            <a:endParaRPr lang="id-ID" dirty="0">
              <a:solidFill>
                <a:schemeClr val="bg1"/>
              </a:solidFill>
            </a:endParaRPr>
          </a:p>
        </p:txBody>
      </p:sp>
      <p:cxnSp>
        <p:nvCxnSpPr>
          <p:cNvPr id="16" name="Elbow Connector 15"/>
          <p:cNvCxnSpPr>
            <a:endCxn id="13" idx="1"/>
          </p:cNvCxnSpPr>
          <p:nvPr/>
        </p:nvCxnSpPr>
        <p:spPr>
          <a:xfrm rot="5400000" flipH="1" flipV="1">
            <a:off x="6184355" y="4095561"/>
            <a:ext cx="1513653" cy="1242626"/>
          </a:xfrm>
          <a:prstGeom prst="bentConnector2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879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 30"/>
          <p:cNvSpPr/>
          <p:nvPr/>
        </p:nvSpPr>
        <p:spPr>
          <a:xfrm>
            <a:off x="0" y="-1570"/>
            <a:ext cx="12192000" cy="6858000"/>
          </a:xfrm>
          <a:prstGeom prst="rect">
            <a:avLst/>
          </a:prstGeom>
          <a:solidFill>
            <a:schemeClr val="tx1">
              <a:alpha val="8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447317" y="6384267"/>
            <a:ext cx="7634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SSMART 2020, LPPM UB</a:t>
            </a:r>
            <a:b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By: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Imam Cholissodin</a:t>
            </a:r>
            <a:r>
              <a:rPr lang="id-ID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|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Faculty Of Computer Science (</a:t>
            </a:r>
            <a:r>
              <a:rPr lang="en-US" sz="1200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a.k.a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FILKOM), UB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294" y="220317"/>
            <a:ext cx="2470985" cy="549966"/>
          </a:xfrm>
          <a:prstGeom prst="rect">
            <a:avLst/>
          </a:prstGeom>
        </p:spPr>
      </p:pic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8" y="82588"/>
            <a:ext cx="8515794" cy="981075"/>
          </a:xfrm>
        </p:spPr>
        <p:txBody>
          <a:bodyPr>
            <a:normAutofit fontScale="90000"/>
          </a:bodyPr>
          <a:lstStyle/>
          <a:p>
            <a:r>
              <a:rPr lang="id-ID" altLang="en-US" b="1" dirty="0" smtClean="0">
                <a:solidFill>
                  <a:schemeClr val="bg1"/>
                </a:solidFill>
              </a:rPr>
              <a:t>Konfigurasi </a:t>
            </a:r>
            <a:r>
              <a:rPr lang="id-ID" altLang="en-US" b="1" dirty="0" smtClean="0">
                <a:solidFill>
                  <a:schemeClr val="bg1"/>
                </a:solidFill>
              </a:rPr>
              <a:t>SSH Colab using Reverse (1.2)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 flipH="1">
            <a:off x="438150" y="893653"/>
            <a:ext cx="3296096" cy="46147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9550" h="990600">
                <a:moveTo>
                  <a:pt x="1066800" y="0"/>
                </a:moveTo>
                <a:lnTo>
                  <a:pt x="4019550" y="0"/>
                </a:lnTo>
                <a:lnTo>
                  <a:pt x="4019550" y="990600"/>
                </a:lnTo>
                <a:lnTo>
                  <a:pt x="0" y="990600"/>
                </a:lnTo>
                <a:lnTo>
                  <a:pt x="1066800" y="0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28" name="Rectangle 3">
            <a:extLst>
              <a:ext uri="{FF2B5EF4-FFF2-40B4-BE49-F238E27FC236}">
                <a16:creationId xmlns:a16="http://schemas.microsoft.com/office/drawing/2014/main" xmlns="" id="{8C94F085-F05C-4C05-AA8E-F97AF4907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723" y="1191170"/>
            <a:ext cx="11460213" cy="506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id-ID" sz="2000" kern="0" noProof="0" dirty="0" smtClean="0">
                <a:solidFill>
                  <a:schemeClr val="bg1"/>
                </a:solidFill>
                <a:latin typeface="Arial"/>
                <a:cs typeface="Arial"/>
              </a:rPr>
              <a:t>Cara melihat </a:t>
            </a:r>
            <a:r>
              <a:rPr lang="id-ID" sz="2000" b="1" kern="0" noProof="0" dirty="0" smtClean="0">
                <a:solidFill>
                  <a:srgbClr val="00B050"/>
                </a:solidFill>
                <a:latin typeface="Arial"/>
                <a:cs typeface="Arial"/>
              </a:rPr>
              <a:t>Public Key </a:t>
            </a:r>
            <a:r>
              <a:rPr lang="id-ID" sz="2000" kern="0" noProof="0" dirty="0" smtClean="0">
                <a:solidFill>
                  <a:schemeClr val="bg1"/>
                </a:solidFill>
                <a:latin typeface="Arial"/>
                <a:cs typeface="Arial"/>
              </a:rPr>
              <a:t>di Computer Local (dlm hal ini adalah AWS dipakai sebagai komputer localnya)</a:t>
            </a:r>
            <a:endParaRPr kumimoji="0" lang="en-US" sz="24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24346" y="1838800"/>
            <a:ext cx="1114069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ubuntu@ip-172-31-88-209:~/.</a:t>
            </a:r>
            <a:r>
              <a:rPr lang="en-US" sz="1600" dirty="0" err="1">
                <a:solidFill>
                  <a:schemeClr val="bg1"/>
                </a:solidFill>
              </a:rPr>
              <a:t>ssh</a:t>
            </a:r>
            <a:r>
              <a:rPr lang="en-US" sz="1600" dirty="0">
                <a:solidFill>
                  <a:schemeClr val="bg1"/>
                </a:solidFill>
              </a:rPr>
              <a:t>$ cat </a:t>
            </a:r>
            <a:r>
              <a:rPr lang="en-US" sz="1600" dirty="0" err="1">
                <a:solidFill>
                  <a:schemeClr val="bg1"/>
                </a:solidFill>
              </a:rPr>
              <a:t>authorized_keys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200" b="1" dirty="0" err="1">
                <a:solidFill>
                  <a:srgbClr val="00B050"/>
                </a:solidFill>
              </a:rPr>
              <a:t>ssh-rsa</a:t>
            </a:r>
            <a:r>
              <a:rPr lang="en-US" sz="1200" b="1" dirty="0">
                <a:solidFill>
                  <a:srgbClr val="00B050"/>
                </a:solidFill>
              </a:rPr>
              <a:t> AAAAB3NzaC1yc2EAAAADAQABAAABAQC6x3Po55G1ShdwoDoQ0rtwqcrcX/</a:t>
            </a:r>
            <a:r>
              <a:rPr lang="en-US" sz="1200" b="1" dirty="0" err="1">
                <a:solidFill>
                  <a:srgbClr val="00B050"/>
                </a:solidFill>
              </a:rPr>
              <a:t>qsKBCNJTuKAsOidphrFh</a:t>
            </a:r>
            <a:r>
              <a:rPr lang="en-US" sz="1200" b="1" dirty="0">
                <a:solidFill>
                  <a:srgbClr val="00B050"/>
                </a:solidFill>
              </a:rPr>
              <a:t>/oQDCgycd50JLGTQfKgVCebh+BdvqzHdgUSvFRo1Gx6YnSiKQpfW2LMU0a8XeojKVCP+vzoUT5RFEg3EZb+GYBFkT5g+fU1Qpw+etFCM0Iwqbiiomn7z3IRiLPBQwbmM5ClmgLnZH4NspqpdOMno/NPqp3cP2SftN4+fMUrIgZR2VOdloxNJfNP76ddYC0kMGt62OJmZ2zAdWXtZmj76jY7wxK9hnNiKN2WPxQ7SZe+4g9+fcAkI5pdE4SwtUqLa+zgYneI5XBH06acgJSVmQyaFQ/u1S8N3/</a:t>
            </a:r>
            <a:r>
              <a:rPr lang="en-US" sz="1200" b="1" dirty="0" err="1">
                <a:solidFill>
                  <a:srgbClr val="00B050"/>
                </a:solidFill>
              </a:rPr>
              <a:t>wnDQV</a:t>
            </a:r>
            <a:r>
              <a:rPr lang="en-US" sz="1200" b="1" dirty="0">
                <a:solidFill>
                  <a:srgbClr val="00B050"/>
                </a:solidFill>
              </a:rPr>
              <a:t> bc-1</a:t>
            </a:r>
          </a:p>
        </p:txBody>
      </p:sp>
      <p:sp>
        <p:nvSpPr>
          <p:cNvPr id="3" name="Rectangle 2"/>
          <p:cNvSpPr/>
          <p:nvPr/>
        </p:nvSpPr>
        <p:spPr>
          <a:xfrm>
            <a:off x="447317" y="5914864"/>
            <a:ext cx="87244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dirty="0" smtClean="0">
                <a:solidFill>
                  <a:schemeClr val="bg1"/>
                </a:solidFill>
              </a:rPr>
              <a:t>Ref: https</a:t>
            </a:r>
            <a:r>
              <a:rPr lang="id-ID" dirty="0">
                <a:solidFill>
                  <a:schemeClr val="bg1"/>
                </a:solidFill>
              </a:rPr>
              <a:t>://gist.github.com/shadiakiki1986/4aa8f128d816f31203e05fb8fbc2fabf</a:t>
            </a:r>
          </a:p>
        </p:txBody>
      </p:sp>
      <p:sp>
        <p:nvSpPr>
          <p:cNvPr id="5" name="Down Arrow 4"/>
          <p:cNvSpPr/>
          <p:nvPr/>
        </p:nvSpPr>
        <p:spPr>
          <a:xfrm>
            <a:off x="4519858" y="3043525"/>
            <a:ext cx="3562183" cy="1250067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Rectangle 11"/>
          <p:cNvSpPr/>
          <p:nvPr/>
        </p:nvSpPr>
        <p:spPr>
          <a:xfrm>
            <a:off x="5390133" y="3220171"/>
            <a:ext cx="17944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2000" dirty="0" smtClean="0">
                <a:solidFill>
                  <a:srgbClr val="00B050"/>
                </a:solidFill>
              </a:rPr>
              <a:t>Copy paste </a:t>
            </a:r>
            <a:r>
              <a:rPr lang="id-ID" sz="2000" dirty="0" smtClean="0"/>
              <a:t>ke</a:t>
            </a:r>
          </a:p>
          <a:p>
            <a:pPr algn="ctr"/>
            <a:r>
              <a:rPr lang="id-ID" sz="2000" dirty="0" smtClean="0"/>
              <a:t>Google </a:t>
            </a:r>
            <a:r>
              <a:rPr lang="id-ID" sz="2000" b="1" dirty="0" smtClean="0"/>
              <a:t>Colab</a:t>
            </a:r>
            <a:endParaRPr lang="id-ID" sz="2000" b="1" dirty="0"/>
          </a:p>
          <a:p>
            <a:pPr algn="ctr"/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747786" y="4232496"/>
            <a:ext cx="110791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1200" dirty="0">
                <a:solidFill>
                  <a:srgbClr val="82C6FF"/>
                </a:solidFill>
                <a:latin typeface="Courier New" panose="02070309020205020404" pitchFamily="49" charset="0"/>
              </a:rPr>
              <a:t>i</a:t>
            </a:r>
            <a:r>
              <a:rPr lang="id-ID" sz="1200" dirty="0" smtClean="0">
                <a:solidFill>
                  <a:srgbClr val="82C6FF"/>
                </a:solidFill>
                <a:latin typeface="Courier New" panose="02070309020205020404" pitchFamily="49" charset="0"/>
              </a:rPr>
              <a:t>mport os</a:t>
            </a:r>
          </a:p>
          <a:p>
            <a:r>
              <a:rPr lang="id-ID" sz="1200" dirty="0">
                <a:solidFill>
                  <a:srgbClr val="D4D4D4"/>
                </a:solidFill>
                <a:latin typeface="Courier New" panose="02070309020205020404" pitchFamily="49" charset="0"/>
              </a:rPr>
              <a:t>os.chdir</a:t>
            </a:r>
            <a:r>
              <a:rPr lang="id-ID" sz="1200" dirty="0" smtClean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id-ID" sz="1200" dirty="0" smtClean="0">
                <a:solidFill>
                  <a:srgbClr val="CE9178"/>
                </a:solidFill>
                <a:latin typeface="Courier New" panose="02070309020205020404" pitchFamily="49" charset="0"/>
              </a:rPr>
              <a:t>"/"</a:t>
            </a:r>
            <a:r>
              <a:rPr lang="id-ID" sz="1200" dirty="0" smtClean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endParaRPr lang="id-ID" sz="1200" dirty="0" smtClean="0">
              <a:solidFill>
                <a:srgbClr val="82C6FF"/>
              </a:solidFill>
              <a:latin typeface="Courier New" panose="02070309020205020404" pitchFamily="49" charset="0"/>
            </a:endParaRPr>
          </a:p>
          <a:p>
            <a:r>
              <a:rPr lang="id-ID" sz="1200" dirty="0" smtClean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1200" dirty="0">
                <a:solidFill>
                  <a:srgbClr val="D4D4D4"/>
                </a:solidFill>
                <a:latin typeface="Courier New" panose="02070309020205020404" pitchFamily="49" charset="0"/>
              </a:rPr>
              <a:t> echo </a:t>
            </a:r>
            <a:r>
              <a:rPr lang="id-ID" sz="1200" dirty="0">
                <a:solidFill>
                  <a:srgbClr val="CE9178"/>
                </a:solidFill>
                <a:latin typeface="Courier New" panose="02070309020205020404" pitchFamily="49" charset="0"/>
              </a:rPr>
              <a:t>"</a:t>
            </a:r>
            <a:r>
              <a:rPr lang="id-ID" sz="200" dirty="0">
                <a:solidFill>
                  <a:srgbClr val="00B050"/>
                </a:solidFill>
                <a:latin typeface="Courier New" panose="02070309020205020404" pitchFamily="49" charset="0"/>
              </a:rPr>
              <a:t>ssh-rsa AAAAB3NzaC1yc2EAAAADAQABAAABAQC6x3Po55G1ShdwoDoQ0rtwqcrcX/qsKBCNJTuKAsOidphrFh/oQDCgycd50JLGTQfKgVCebh+BdvqzHdgUSvFRo1Gx6YnSiKQpfW2LMU0a8XeojKVCP+vzoUT5RFEg3EZb+GYBFkT5g+fU1Qpw+etFCM0Iwqbiiomn7z3IRiLPBQwbmM5ClmgLnZH4NspqpdOMno/NPqp3cP2SftN4+fMUrIgZR2VOdloxNJfNP76ddYC0kMGt62OJmZ2zAdWXtZmj76jY7wxK9hnNiKN2WPxQ7SZe+4g9+fcAkI5pdE4SwtUqLa+zgYneI5XBH06acgJSVmQyaFQ/u1S8N3/wnDQV bc-1</a:t>
            </a:r>
            <a:r>
              <a:rPr lang="id-ID" sz="1200" dirty="0">
                <a:solidFill>
                  <a:srgbClr val="CE9178"/>
                </a:solidFill>
                <a:latin typeface="Courier New" panose="02070309020205020404" pitchFamily="49" charset="0"/>
              </a:rPr>
              <a:t>"</a:t>
            </a:r>
            <a:r>
              <a:rPr lang="id-ID" sz="1200" dirty="0">
                <a:solidFill>
                  <a:srgbClr val="D4D4D4"/>
                </a:solidFill>
                <a:latin typeface="Courier New" panose="02070309020205020404" pitchFamily="49" charset="0"/>
              </a:rPr>
              <a:t> &gt;&gt; /root/</a:t>
            </a:r>
            <a:r>
              <a:rPr lang="id-ID" sz="1200" dirty="0">
                <a:solidFill>
                  <a:srgbClr val="DCDCDC"/>
                </a:solidFill>
                <a:latin typeface="Courier New" panose="02070309020205020404" pitchFamily="49" charset="0"/>
              </a:rPr>
              <a:t>.</a:t>
            </a:r>
            <a:r>
              <a:rPr lang="id-ID" sz="1200" dirty="0">
                <a:solidFill>
                  <a:srgbClr val="D4D4D4"/>
                </a:solidFill>
                <a:latin typeface="Courier New" panose="02070309020205020404" pitchFamily="49" charset="0"/>
              </a:rPr>
              <a:t>ssh/authorized_keys</a:t>
            </a:r>
          </a:p>
          <a:p>
            <a:r>
              <a:rPr lang="id-ID" sz="1200" dirty="0">
                <a:solidFill>
                  <a:srgbClr val="D4D4D4"/>
                </a:solidFill>
                <a:latin typeface="Courier New" panose="02070309020205020404" pitchFamily="49" charset="0"/>
              </a:rPr>
              <a:t/>
            </a:r>
            <a:br>
              <a:rPr lang="id-ID" sz="1200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endParaRPr lang="id-ID" sz="120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47786" y="5038933"/>
            <a:ext cx="10341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1600" dirty="0" smtClean="0">
                <a:solidFill>
                  <a:schemeClr val="bg1"/>
                </a:solidFill>
              </a:rPr>
              <a:t>Atau dengan, berikut: (dimana pada cell sebelumnya pastikan Anda sudah jalankan </a:t>
            </a:r>
            <a:r>
              <a:rPr lang="id-ID" sz="1600" dirty="0">
                <a:solidFill>
                  <a:srgbClr val="D4D4D4"/>
                </a:solidFill>
                <a:latin typeface="Courier New" panose="02070309020205020404" pitchFamily="49" charset="0"/>
              </a:rPr>
              <a:t>import os </a:t>
            </a:r>
            <a:r>
              <a:rPr lang="id-ID" sz="1600" dirty="0" smtClean="0">
                <a:solidFill>
                  <a:schemeClr val="bg1"/>
                </a:solidFill>
              </a:rPr>
              <a:t>lalu  </a:t>
            </a:r>
            <a:r>
              <a:rPr lang="id-ID" sz="1600" dirty="0">
                <a:solidFill>
                  <a:srgbClr val="D4D4D4"/>
                </a:solidFill>
                <a:latin typeface="Courier New" panose="02070309020205020404" pitchFamily="49" charset="0"/>
              </a:rPr>
              <a:t>os.chdir</a:t>
            </a:r>
            <a:r>
              <a:rPr lang="id-ID" sz="1600" dirty="0" smtClean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id-ID" sz="1600" dirty="0" smtClean="0">
                <a:solidFill>
                  <a:srgbClr val="CE9178"/>
                </a:solidFill>
                <a:latin typeface="Courier New" panose="02070309020205020404" pitchFamily="49" charset="0"/>
              </a:rPr>
              <a:t>"/"</a:t>
            </a:r>
            <a:r>
              <a:rPr lang="id-ID" sz="1600" dirty="0" smtClean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r>
              <a:rPr lang="id-ID" sz="1600" dirty="0" smtClean="0">
                <a:solidFill>
                  <a:schemeClr val="bg1"/>
                </a:solidFill>
              </a:rPr>
              <a:t>) 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59778" y="5409400"/>
            <a:ext cx="1106715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1200" dirty="0">
                <a:solidFill>
                  <a:srgbClr val="D4D4D4"/>
                </a:solidFill>
                <a:latin typeface="Courier New" panose="02070309020205020404" pitchFamily="49" charset="0"/>
              </a:rPr>
              <a:t>%%</a:t>
            </a:r>
            <a:r>
              <a:rPr lang="id-ID" sz="1200" dirty="0">
                <a:solidFill>
                  <a:srgbClr val="9CDCFE"/>
                </a:solidFill>
                <a:latin typeface="Courier New" panose="02070309020205020404" pitchFamily="49" charset="0"/>
              </a:rPr>
              <a:t>file</a:t>
            </a:r>
            <a:r>
              <a:rPr lang="id-ID" sz="1200" dirty="0">
                <a:solidFill>
                  <a:srgbClr val="D4D4D4"/>
                </a:solidFill>
                <a:latin typeface="Courier New" panose="02070309020205020404" pitchFamily="49" charset="0"/>
              </a:rPr>
              <a:t> ~/.ssh/authorized_keys</a:t>
            </a:r>
          </a:p>
          <a:p>
            <a:r>
              <a:rPr lang="id-ID" sz="200" dirty="0">
                <a:solidFill>
                  <a:srgbClr val="00B050"/>
                </a:solidFill>
                <a:latin typeface="Courier New" panose="02070309020205020404" pitchFamily="49" charset="0"/>
              </a:rPr>
              <a:t>ssh-rsa AAAAB3NzaC1yc2EAAAADAQABAAABAQC6x3Po55G1ShdwoDoQ0rtwqcrcX/qsKBCNJTuKAsOidphrFh/oQDCgycd50JLGTQfKgVCebh+BdvqzHdgUSvFRo1Gx6YnSiKQpfW2LMU0a8XeojKVCP+vzoUT5RFEg3EZb+GYBFkT5g+fU1Qpw+etFCM0Iwqbiiomn7z3IRiLPBQwbmM5ClmgLnZH4NspqpdOMno/NPqp3cP2SftN4+fMUrIgZR2VOdloxNJfNP76ddYC0kMGt62OJmZ2zAdWXtZmj76jY7wxK9hnNiKN2WPxQ7SZe+4g9+fcAkI5pdE4SwtUqLa+zgYneI5XBH06acgJSVmQyaFQ/u1S8N3/wnDQV bc-1</a:t>
            </a:r>
            <a:endParaRPr lang="id-ID" sz="200" b="0" dirty="0">
              <a:solidFill>
                <a:srgbClr val="00B050"/>
              </a:solidFill>
              <a:effectLst/>
              <a:latin typeface="Courier New" panose="02070309020205020404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5989" y="1638870"/>
            <a:ext cx="957943" cy="56418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t="8284" r="4487" b="67113"/>
          <a:stretch/>
        </p:blipFill>
        <p:spPr>
          <a:xfrm>
            <a:off x="9515185" y="5377264"/>
            <a:ext cx="2347094" cy="33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45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 30"/>
          <p:cNvSpPr/>
          <p:nvPr/>
        </p:nvSpPr>
        <p:spPr>
          <a:xfrm>
            <a:off x="0" y="-1570"/>
            <a:ext cx="12192000" cy="6858000"/>
          </a:xfrm>
          <a:prstGeom prst="rect">
            <a:avLst/>
          </a:prstGeom>
          <a:solidFill>
            <a:schemeClr val="tx1">
              <a:alpha val="8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447317" y="6384267"/>
            <a:ext cx="7634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SSMART 2020, LPPM UB</a:t>
            </a:r>
            <a:b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By: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Imam Cholissodin</a:t>
            </a:r>
            <a:r>
              <a:rPr lang="id-ID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|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Faculty Of Computer Science (</a:t>
            </a:r>
            <a:r>
              <a:rPr lang="en-US" sz="1200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a.k.a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FILKOM), UB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294" y="220317"/>
            <a:ext cx="2470985" cy="549966"/>
          </a:xfrm>
          <a:prstGeom prst="rect">
            <a:avLst/>
          </a:prstGeom>
        </p:spPr>
      </p:pic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8" y="82588"/>
            <a:ext cx="8515794" cy="981075"/>
          </a:xfrm>
        </p:spPr>
        <p:txBody>
          <a:bodyPr>
            <a:normAutofit fontScale="90000"/>
          </a:bodyPr>
          <a:lstStyle/>
          <a:p>
            <a:r>
              <a:rPr lang="id-ID" altLang="en-US" b="1" dirty="0" smtClean="0">
                <a:solidFill>
                  <a:schemeClr val="bg1"/>
                </a:solidFill>
              </a:rPr>
              <a:t>Konfigurasi </a:t>
            </a:r>
            <a:r>
              <a:rPr lang="id-ID" altLang="en-US" b="1" dirty="0" smtClean="0">
                <a:solidFill>
                  <a:schemeClr val="bg1"/>
                </a:solidFill>
              </a:rPr>
              <a:t>SSH Colab using Reverse (2)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 flipH="1">
            <a:off x="438150" y="893653"/>
            <a:ext cx="3296096" cy="46147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9550" h="990600">
                <a:moveTo>
                  <a:pt x="1066800" y="0"/>
                </a:moveTo>
                <a:lnTo>
                  <a:pt x="4019550" y="0"/>
                </a:lnTo>
                <a:lnTo>
                  <a:pt x="4019550" y="990600"/>
                </a:lnTo>
                <a:lnTo>
                  <a:pt x="0" y="990600"/>
                </a:lnTo>
                <a:lnTo>
                  <a:pt x="1066800" y="0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28" name="Rectangle 3">
            <a:extLst>
              <a:ext uri="{FF2B5EF4-FFF2-40B4-BE49-F238E27FC236}">
                <a16:creationId xmlns:a16="http://schemas.microsoft.com/office/drawing/2014/main" xmlns="" id="{8C94F085-F05C-4C05-AA8E-F97AF4907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723" y="1191170"/>
            <a:ext cx="11460213" cy="506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id-ID" sz="2000" kern="0" noProof="0" dirty="0" smtClean="0">
                <a:solidFill>
                  <a:schemeClr val="bg1"/>
                </a:solidFill>
                <a:latin typeface="Arial"/>
                <a:cs typeface="Arial"/>
              </a:rPr>
              <a:t>Sebelum menjalankan streamit pada google colab, jalankan dulu perintah remote berikut dari Google Colab </a:t>
            </a:r>
          </a:p>
        </p:txBody>
      </p:sp>
      <p:sp>
        <p:nvSpPr>
          <p:cNvPr id="5" name="Rectangle 4"/>
          <p:cNvSpPr/>
          <p:nvPr/>
        </p:nvSpPr>
        <p:spPr>
          <a:xfrm>
            <a:off x="818850" y="1938225"/>
            <a:ext cx="10993572" cy="4293483"/>
          </a:xfrm>
          <a:prstGeom prst="rect">
            <a:avLst/>
          </a:prstGeom>
          <a:ln>
            <a:solidFill>
              <a:schemeClr val="bg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>i</a:t>
            </a:r>
            <a:r>
              <a:rPr lang="id-ID" sz="1050" dirty="0" smtClean="0">
                <a:solidFill>
                  <a:srgbClr val="D4D4D4"/>
                </a:solidFill>
                <a:latin typeface="Courier New" panose="02070309020205020404" pitchFamily="49" charset="0"/>
              </a:rPr>
              <a:t>mport os</a:t>
            </a:r>
          </a:p>
          <a:p>
            <a:r>
              <a:rPr lang="id-ID" sz="1050" dirty="0" smtClean="0">
                <a:solidFill>
                  <a:srgbClr val="D4D4D4"/>
                </a:solidFill>
                <a:latin typeface="Courier New" panose="02070309020205020404" pitchFamily="49" charset="0"/>
              </a:rPr>
              <a:t>os.chdir</a:t>
            </a:r>
            <a:r>
              <a:rPr lang="id-ID" sz="105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id-ID" sz="1050" dirty="0">
                <a:solidFill>
                  <a:srgbClr val="CE9178"/>
                </a:solidFill>
                <a:latin typeface="Courier New" panose="02070309020205020404" pitchFamily="49" charset="0"/>
              </a:rPr>
              <a:t>"/"</a:t>
            </a:r>
            <a:r>
              <a:rPr lang="id-ID" sz="1050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/>
            </a:r>
            <a:b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# ini untuk remote, misal dengan software mobaXterm atau </a:t>
            </a:r>
            <a:r>
              <a:rPr lang="id-ID" sz="1050" dirty="0" smtClean="0">
                <a:solidFill>
                  <a:srgbClr val="6AA94F"/>
                </a:solidFill>
                <a:latin typeface="Courier New" panose="02070309020205020404" pitchFamily="49" charset="0"/>
              </a:rPr>
              <a:t>lainnya yg sudah di-install di PC/ netbook Anda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# get local machine public </a:t>
            </a:r>
            <a:r>
              <a:rPr lang="id-ID" sz="1050" dirty="0" smtClean="0">
                <a:solidFill>
                  <a:srgbClr val="6AA94F"/>
                </a:solidFill>
                <a:latin typeface="Courier New" panose="02070309020205020404" pitchFamily="49" charset="0"/>
              </a:rPr>
              <a:t>IP (di AWS Anda),</a:t>
            </a:r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 misal 'ec2-52-205-191-97.compute-1.amazonaws.com' and username, misal 'ubuntu'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>echo </a:t>
            </a:r>
            <a:r>
              <a:rPr lang="id-ID" sz="1050" dirty="0">
                <a:solidFill>
                  <a:srgbClr val="CE9178"/>
                </a:solidFill>
                <a:latin typeface="Courier New" panose="02070309020205020404" pitchFamily="49" charset="0"/>
              </a:rPr>
              <a:t>"Public URL for local machine:"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# local_puburl</a:t>
            </a:r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 = input</a:t>
            </a:r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()</a:t>
            </a:r>
          </a:p>
          <a:p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>local_puburl </a:t>
            </a:r>
            <a:r>
              <a:rPr lang="id-ID" sz="1050" dirty="0" smtClean="0">
                <a:solidFill>
                  <a:srgbClr val="D4D4D4"/>
                </a:solidFill>
                <a:latin typeface="Courier New" panose="02070309020205020404" pitchFamily="49" charset="0"/>
              </a:rPr>
              <a:t>= “</a:t>
            </a:r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ec2-52-205-191-97.compute-1.amazonaws.com</a:t>
            </a:r>
            <a:r>
              <a:rPr lang="id-ID" sz="1050" dirty="0" smtClean="0">
                <a:solidFill>
                  <a:srgbClr val="D4D4D4"/>
                </a:solidFill>
                <a:latin typeface="Courier New" panose="02070309020205020404" pitchFamily="49" charset="0"/>
              </a:rPr>
              <a:t>”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82C6FF"/>
                </a:solidFill>
                <a:latin typeface="Courier New" panose="02070309020205020404" pitchFamily="49" charset="0"/>
              </a:rPr>
              <a:t>!</a:t>
            </a:r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>echo </a:t>
            </a:r>
            <a:r>
              <a:rPr lang="id-ID" sz="1050" dirty="0">
                <a:solidFill>
                  <a:srgbClr val="CE9178"/>
                </a:solidFill>
                <a:latin typeface="Courier New" panose="02070309020205020404" pitchFamily="49" charset="0"/>
              </a:rPr>
              <a:t>"Username for local machine:"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# local_username</a:t>
            </a:r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 = input</a:t>
            </a:r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()</a:t>
            </a:r>
          </a:p>
          <a:p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>local_username </a:t>
            </a:r>
            <a:r>
              <a:rPr lang="id-ID" sz="1050" dirty="0" smtClean="0">
                <a:solidFill>
                  <a:srgbClr val="D4D4D4"/>
                </a:solidFill>
                <a:latin typeface="Courier New" panose="02070309020205020404" pitchFamily="49" charset="0"/>
              </a:rPr>
              <a:t>= “</a:t>
            </a:r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ubuntu</a:t>
            </a:r>
            <a:r>
              <a:rPr lang="id-ID" sz="1050" dirty="0" smtClean="0">
                <a:solidFill>
                  <a:srgbClr val="D4D4D4"/>
                </a:solidFill>
                <a:latin typeface="Courier New" panose="02070309020205020404" pitchFamily="49" charset="0"/>
              </a:rPr>
              <a:t>”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>sshcmd = </a:t>
            </a:r>
            <a:r>
              <a:rPr lang="id-ID" sz="1050" dirty="0">
                <a:solidFill>
                  <a:srgbClr val="CE9178"/>
                </a:solidFill>
                <a:latin typeface="Courier New" panose="02070309020205020404" pitchFamily="49" charset="0"/>
              </a:rPr>
              <a:t>"ssh -i ~/.ssh/bc-1.pem -fN -R 43022:localhost:22 -T -o StrictHostKeyChecking=no $local_username@$local_puburl"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>get_ipython</a:t>
            </a:r>
            <a:r>
              <a:rPr lang="id-ID" sz="1050" dirty="0">
                <a:solidFill>
                  <a:srgbClr val="DCDCDC"/>
                </a:solidFill>
                <a:latin typeface="Courier New" panose="02070309020205020404" pitchFamily="49" charset="0"/>
              </a:rPr>
              <a:t>()</a:t>
            </a:r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>.system_raw</a:t>
            </a:r>
            <a:r>
              <a:rPr lang="id-ID" sz="105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>sshcmd</a:t>
            </a:r>
            <a:r>
              <a:rPr lang="id-ID" sz="1050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/>
            </a:r>
            <a:b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# !echo "Public URL for local machine:"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# local_puburl = input()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# !echo "Username for local machine:"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# local_username = input()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# sshcmd = "ssh -fN -R 8888:localhost:22 -T -o StrictHostKeyChecking=no $local_username@$local_puburl"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6AA94F"/>
                </a:solidFill>
                <a:latin typeface="Courier New" panose="02070309020205020404" pitchFamily="49" charset="0"/>
              </a:rPr>
              <a:t># get_ipython().system_raw(sshcmd)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/>
            </a:r>
            <a:b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id-ID" sz="1050" dirty="0">
                <a:solidFill>
                  <a:srgbClr val="DCDCAA"/>
                </a:solidFill>
                <a:latin typeface="Courier New" panose="02070309020205020404" pitchFamily="49" charset="0"/>
              </a:rPr>
              <a:t>print</a:t>
            </a:r>
            <a:r>
              <a:rPr lang="id-ID" sz="1050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id-ID" sz="1050" dirty="0">
                <a:solidFill>
                  <a:srgbClr val="CE9178"/>
                </a:solidFill>
                <a:latin typeface="Courier New" panose="02070309020205020404" pitchFamily="49" charset="0"/>
              </a:rPr>
              <a:t>"""You can ssh into colab VM from the local machine with: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CE9178"/>
                </a:solidFill>
                <a:latin typeface="Courier New" panose="02070309020205020404" pitchFamily="49" charset="0"/>
              </a:rPr>
              <a:t>ssh -p 43022 root@localhost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  <a:t/>
            </a:r>
            <a:br>
              <a:rPr lang="id-ID" sz="1050" dirty="0">
                <a:solidFill>
                  <a:srgbClr val="D4D4D4"/>
                </a:solidFill>
                <a:latin typeface="Courier New" panose="02070309020205020404" pitchFamily="49" charset="0"/>
              </a:rPr>
            </a:br>
            <a:r>
              <a:rPr lang="id-ID" sz="1050" dirty="0">
                <a:solidFill>
                  <a:srgbClr val="CE9178"/>
                </a:solidFill>
                <a:latin typeface="Courier New" panose="02070309020205020404" pitchFamily="49" charset="0"/>
              </a:rPr>
              <a:t>Note that 'root' is the username on the colab VM, not on the local machine</a:t>
            </a:r>
            <a:endParaRPr lang="id-ID" sz="1050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id-ID" sz="1050" dirty="0">
                <a:solidFill>
                  <a:srgbClr val="CE9178"/>
                </a:solidFill>
                <a:latin typeface="Courier New" panose="02070309020205020404" pitchFamily="49" charset="0"/>
              </a:rPr>
              <a:t>"""</a:t>
            </a:r>
            <a:r>
              <a:rPr lang="id-ID" sz="1050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endParaRPr lang="id-ID" sz="1050" b="0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8911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 30"/>
          <p:cNvSpPr/>
          <p:nvPr/>
        </p:nvSpPr>
        <p:spPr>
          <a:xfrm>
            <a:off x="0" y="-1570"/>
            <a:ext cx="12192000" cy="6858000"/>
          </a:xfrm>
          <a:prstGeom prst="rect">
            <a:avLst/>
          </a:prstGeom>
          <a:solidFill>
            <a:schemeClr val="tx1">
              <a:alpha val="8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/>
          <p:cNvSpPr/>
          <p:nvPr/>
        </p:nvSpPr>
        <p:spPr>
          <a:xfrm>
            <a:off x="447317" y="6384267"/>
            <a:ext cx="76347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SSMART 2020, LPPM UB</a:t>
            </a:r>
            <a:b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id-ID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By:</a:t>
            </a:r>
            <a:r>
              <a:rPr lang="en-US" sz="1200" b="1" dirty="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Imam Cholissodin</a:t>
            </a:r>
            <a:r>
              <a:rPr lang="id-ID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|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Faculty Of Computer Science (</a:t>
            </a:r>
            <a:r>
              <a:rPr lang="en-US" sz="1200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a.k.a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FILKOM), UB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294" y="220317"/>
            <a:ext cx="2470985" cy="549966"/>
          </a:xfrm>
          <a:prstGeom prst="rect">
            <a:avLst/>
          </a:prstGeom>
        </p:spPr>
      </p:pic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338138" y="82588"/>
            <a:ext cx="8515794" cy="981075"/>
          </a:xfrm>
        </p:spPr>
        <p:txBody>
          <a:bodyPr>
            <a:normAutofit fontScale="90000"/>
          </a:bodyPr>
          <a:lstStyle/>
          <a:p>
            <a:r>
              <a:rPr lang="id-ID" altLang="en-US" b="1" dirty="0" smtClean="0">
                <a:solidFill>
                  <a:schemeClr val="bg1"/>
                </a:solidFill>
              </a:rPr>
              <a:t>Konfigurasi </a:t>
            </a:r>
            <a:r>
              <a:rPr lang="id-ID" altLang="en-US" b="1" dirty="0" smtClean="0">
                <a:solidFill>
                  <a:schemeClr val="bg1"/>
                </a:solidFill>
              </a:rPr>
              <a:t>SSH Colab using Reverse (3)</a:t>
            </a:r>
            <a:endParaRPr lang="en-US" altLang="en-US" b="1" dirty="0">
              <a:solidFill>
                <a:schemeClr val="bg1"/>
              </a:solidFill>
            </a:endParaRPr>
          </a:p>
        </p:txBody>
      </p:sp>
      <p:sp>
        <p:nvSpPr>
          <p:cNvPr id="24" name="Rectangle 5"/>
          <p:cNvSpPr/>
          <p:nvPr/>
        </p:nvSpPr>
        <p:spPr>
          <a:xfrm flipH="1">
            <a:off x="438150" y="893653"/>
            <a:ext cx="3296096" cy="46147"/>
          </a:xfrm>
          <a:custGeom>
            <a:avLst/>
            <a:gdLst>
              <a:gd name="connsiteX0" fmla="*/ 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0 w 4019550"/>
              <a:gd name="connsiteY4" fmla="*/ 0 h 990600"/>
              <a:gd name="connsiteX0" fmla="*/ 1066800 w 4019550"/>
              <a:gd name="connsiteY0" fmla="*/ 0 h 990600"/>
              <a:gd name="connsiteX1" fmla="*/ 4019550 w 4019550"/>
              <a:gd name="connsiteY1" fmla="*/ 0 h 990600"/>
              <a:gd name="connsiteX2" fmla="*/ 4019550 w 4019550"/>
              <a:gd name="connsiteY2" fmla="*/ 990600 h 990600"/>
              <a:gd name="connsiteX3" fmla="*/ 0 w 4019550"/>
              <a:gd name="connsiteY3" fmla="*/ 990600 h 990600"/>
              <a:gd name="connsiteX4" fmla="*/ 1066800 w 4019550"/>
              <a:gd name="connsiteY4" fmla="*/ 0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9550" h="990600">
                <a:moveTo>
                  <a:pt x="1066800" y="0"/>
                </a:moveTo>
                <a:lnTo>
                  <a:pt x="4019550" y="0"/>
                </a:lnTo>
                <a:lnTo>
                  <a:pt x="4019550" y="990600"/>
                </a:lnTo>
                <a:lnTo>
                  <a:pt x="0" y="990600"/>
                </a:lnTo>
                <a:lnTo>
                  <a:pt x="1066800" y="0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</a:endParaRPr>
          </a:p>
        </p:txBody>
      </p:sp>
      <p:sp>
        <p:nvSpPr>
          <p:cNvPr id="28" name="Rectangle 3">
            <a:extLst>
              <a:ext uri="{FF2B5EF4-FFF2-40B4-BE49-F238E27FC236}">
                <a16:creationId xmlns:a16="http://schemas.microsoft.com/office/drawing/2014/main" xmlns="" id="{8C94F085-F05C-4C05-AA8E-F97AF4907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723" y="1191170"/>
            <a:ext cx="11460213" cy="506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id-ID" sz="1800" kern="0" noProof="0" dirty="0" smtClean="0">
                <a:solidFill>
                  <a:schemeClr val="bg1"/>
                </a:solidFill>
                <a:latin typeface="Arial"/>
                <a:cs typeface="Arial"/>
              </a:rPr>
              <a:t>Lalu, dari Google Colab, jalankan perintah berikut</a:t>
            </a:r>
          </a:p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endParaRPr lang="id-ID" sz="1800" kern="0" dirty="0">
              <a:solidFill>
                <a:schemeClr val="bg1"/>
              </a:solidFill>
              <a:latin typeface="Arial"/>
              <a:cs typeface="Arial"/>
            </a:endParaRPr>
          </a:p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endParaRPr lang="id-ID" sz="1800" kern="0" noProof="0" dirty="0" smtClean="0">
              <a:solidFill>
                <a:schemeClr val="bg1"/>
              </a:solidFill>
              <a:latin typeface="Arial"/>
              <a:cs typeface="Arial"/>
            </a:endParaRPr>
          </a:p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endParaRPr lang="id-ID" sz="1800" kern="0" dirty="0">
              <a:solidFill>
                <a:schemeClr val="bg1"/>
              </a:solidFill>
              <a:latin typeface="Arial"/>
              <a:cs typeface="Arial"/>
            </a:endParaRPr>
          </a:p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endParaRPr lang="id-ID" sz="1800" kern="0" noProof="0" dirty="0" smtClean="0">
              <a:solidFill>
                <a:schemeClr val="bg1"/>
              </a:solidFill>
              <a:latin typeface="Arial"/>
              <a:cs typeface="Arial"/>
            </a:endParaRPr>
          </a:p>
          <a:p>
            <a:pPr lvl="0" algn="just" eaLnBrk="1" hangingPunct="1">
              <a:buFont typeface="Wingdings" panose="05000000000000000000" pitchFamily="2" charset="2"/>
              <a:buChar char="q"/>
              <a:defRPr/>
            </a:pPr>
            <a:r>
              <a:rPr lang="id-ID" sz="1800" kern="0" dirty="0">
                <a:solidFill>
                  <a:schemeClr val="bg1"/>
                </a:solidFill>
                <a:latin typeface="Arial"/>
                <a:cs typeface="Arial"/>
              </a:rPr>
              <a:t>Lalu copykan hasil keluaran “Out” </a:t>
            </a:r>
            <a:r>
              <a:rPr lang="id-ID" sz="1800" kern="0" dirty="0" smtClean="0">
                <a:solidFill>
                  <a:schemeClr val="bg1"/>
                </a:solidFill>
                <a:latin typeface="Arial"/>
                <a:cs typeface="Arial"/>
              </a:rPr>
              <a:t>ke </a:t>
            </a:r>
            <a:r>
              <a:rPr lang="id-ID" sz="1800" kern="0" dirty="0">
                <a:solidFill>
                  <a:schemeClr val="bg1"/>
                </a:solidFill>
                <a:latin typeface="Arial"/>
                <a:cs typeface="Arial"/>
              </a:rPr>
              <a:t>AWS </a:t>
            </a:r>
            <a:r>
              <a:rPr lang="id-ID" sz="1800" kern="0" dirty="0" smtClean="0">
                <a:solidFill>
                  <a:schemeClr val="bg1"/>
                </a:solidFill>
                <a:latin typeface="Arial"/>
                <a:cs typeface="Arial"/>
              </a:rPr>
              <a:t>Anda pada “</a:t>
            </a:r>
            <a:r>
              <a:rPr lang="id-ID" sz="1800" dirty="0" smtClean="0">
                <a:solidFill>
                  <a:srgbClr val="D4D4D4"/>
                </a:solidFill>
                <a:latin typeface="Courier New" panose="02070309020205020404" pitchFamily="49" charset="0"/>
              </a:rPr>
              <a:t>/</a:t>
            </a:r>
            <a:r>
              <a:rPr lang="id-ID" sz="1800" dirty="0">
                <a:solidFill>
                  <a:srgbClr val="D4D4D4"/>
                </a:solidFill>
                <a:latin typeface="Courier New" panose="02070309020205020404" pitchFamily="49" charset="0"/>
              </a:rPr>
              <a:t>home/ubuntu/.</a:t>
            </a:r>
            <a:r>
              <a:rPr lang="id-ID" sz="1800" dirty="0" smtClean="0">
                <a:solidFill>
                  <a:srgbClr val="D4D4D4"/>
                </a:solidFill>
                <a:latin typeface="Courier New" panose="02070309020205020404" pitchFamily="49" charset="0"/>
              </a:rPr>
              <a:t>ssh/known_hosts</a:t>
            </a:r>
            <a:r>
              <a:rPr lang="id-ID" sz="1800" kern="0" dirty="0" smtClean="0">
                <a:solidFill>
                  <a:schemeClr val="bg1"/>
                </a:solidFill>
                <a:latin typeface="Arial"/>
                <a:cs typeface="Arial"/>
              </a:rPr>
              <a:t>”, Klik kanan pada file known_hosts lalu pilih open with default .., lalu paste, lalu save (jika tdk bisa di save, jalankan dulu perintah “ chmod 777 ~/.ssh ”), jika file belum ada, ketik “touch /home/ubuntu/.ssh/known_hosts”</a:t>
            </a:r>
            <a:endParaRPr lang="id-ID" sz="1800" kern="0" noProof="0" dirty="0" smtClean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18850" y="1605725"/>
            <a:ext cx="10993572" cy="400110"/>
          </a:xfrm>
          <a:prstGeom prst="rect">
            <a:avLst/>
          </a:prstGeom>
          <a:ln>
            <a:solidFill>
              <a:schemeClr val="bg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id-ID" sz="2000" dirty="0">
                <a:solidFill>
                  <a:schemeClr val="bg1"/>
                </a:solidFill>
              </a:rPr>
              <a:t>!cat ~/.ssh/known_hosts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18850" y="2454070"/>
            <a:ext cx="10993572" cy="276999"/>
          </a:xfrm>
          <a:prstGeom prst="rect">
            <a:avLst/>
          </a:prstGeom>
          <a:ln>
            <a:solidFill>
              <a:schemeClr val="bg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id-ID" sz="600" dirty="0">
                <a:solidFill>
                  <a:srgbClr val="00B050"/>
                </a:solidFill>
                <a:latin typeface="Courier New" panose="02070309020205020404" pitchFamily="49" charset="0"/>
              </a:rPr>
              <a:t>|1|p+bLgrHrkXTBTk6v7ZEarKk7YrU=|UdwB/5oi6xOI8B5wGkqM4Z4kXMg= ecdsa-sha2-nistp256 AAAAE2VjZHNhLXNoYTItbmlzdHAyNTYAAAAIbmlzdHAyNTYAAABBBFobzZ9dIDTQgC3rqVLDQ0VtlYjEvH+ecbIYIiazN3fTDbF3T6QSF9mpcozWfUP5Z0f+K0/PcJIpgvDuYEzHOjw=</a:t>
            </a:r>
          </a:p>
          <a:p>
            <a:r>
              <a:rPr lang="id-ID" sz="600" dirty="0">
                <a:solidFill>
                  <a:srgbClr val="00B050"/>
                </a:solidFill>
                <a:latin typeface="Courier New" panose="02070309020205020404" pitchFamily="49" charset="0"/>
              </a:rPr>
              <a:t>|1|ZMTjWX0wBuKGxSxfL2uZUKjEaoY=|wVLSavIxFEMiEa/TRN5N0SsrOwA= ecdsa-sha2-nistp256 AAAAE2VjZHNhLXNoYTItbmlzdHAyNTYAAAAIbmlzdHAyNTYAAABBBFobzZ9dIDTQgC3rqVLDQ0VtlYjEvH+ecbIYIiazN3fTDbF3T6QSF9mpcozWfUP5Z0f+K0/PcJIpgvDuYEzHOjw=</a:t>
            </a:r>
          </a:p>
        </p:txBody>
      </p:sp>
      <p:sp>
        <p:nvSpPr>
          <p:cNvPr id="6" name="Rectangle 5"/>
          <p:cNvSpPr/>
          <p:nvPr/>
        </p:nvSpPr>
        <p:spPr>
          <a:xfrm>
            <a:off x="717252" y="2136237"/>
            <a:ext cx="6206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kern="0" dirty="0" smtClean="0">
                <a:solidFill>
                  <a:schemeClr val="bg1"/>
                </a:solidFill>
                <a:latin typeface="Arial"/>
                <a:cs typeface="Arial"/>
              </a:rPr>
              <a:t>Out:</a:t>
            </a:r>
            <a:endParaRPr lang="id-ID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r="4416"/>
          <a:stretch/>
        </p:blipFill>
        <p:spPr>
          <a:xfrm>
            <a:off x="818850" y="3786024"/>
            <a:ext cx="4311950" cy="25363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8753" y="3951529"/>
            <a:ext cx="5159375" cy="2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6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24169</TotalTime>
  <Words>762</Words>
  <Application>Microsoft Office PowerPoint</Application>
  <PresentationFormat>Widescreen</PresentationFormat>
  <Paragraphs>149</Paragraphs>
  <Slides>13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Courier New</vt:lpstr>
      <vt:lpstr>Wingdings</vt:lpstr>
      <vt:lpstr>Office Theme</vt:lpstr>
      <vt:lpstr>Konfigurasi Local to Public like ngrok dengan AWS Virtual Host Server</vt:lpstr>
      <vt:lpstr>Create like Ngrok </vt:lpstr>
      <vt:lpstr>Create like Ngrok </vt:lpstr>
      <vt:lpstr>Create like Ngrok </vt:lpstr>
      <vt:lpstr>Reverse Tunnel untuk WebApp di Colab dan Running di VPS EC2-nya AWS</vt:lpstr>
      <vt:lpstr>Konfigurasi SSH Colab using Reverse (1.1)</vt:lpstr>
      <vt:lpstr>Konfigurasi SSH Colab using Reverse (1.2)</vt:lpstr>
      <vt:lpstr>Konfigurasi SSH Colab using Reverse (2)</vt:lpstr>
      <vt:lpstr>Konfigurasi SSH Colab using Reverse (3)</vt:lpstr>
      <vt:lpstr>Konfigurasi SSH Colab using Reverse (3)</vt:lpstr>
      <vt:lpstr>Konfigurasi SSH Colab using Reverse (4)</vt:lpstr>
      <vt:lpstr>Konfigurasi SSH Colab using Reverse (5)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Konfigurasi Local to Public like ngrok using AWS Virtual Host Server</dc:title>
  <dc:creator>Imam Cholissodin</dc:creator>
  <cp:lastModifiedBy>Imam Cholissodin</cp:lastModifiedBy>
  <cp:revision>1124</cp:revision>
  <dcterms:created xsi:type="dcterms:W3CDTF">2020-02-18T14:57:13Z</dcterms:created>
  <dcterms:modified xsi:type="dcterms:W3CDTF">2020-09-05T08:02:52Z</dcterms:modified>
</cp:coreProperties>
</file>